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60" r:id="rId1"/>
  </p:sldMasterIdLst>
  <p:notesMasterIdLst>
    <p:notesMasterId r:id="rId53"/>
  </p:notesMasterIdLst>
  <p:sldIdLst>
    <p:sldId id="283" r:id="rId2"/>
    <p:sldId id="328" r:id="rId3"/>
    <p:sldId id="257" r:id="rId4"/>
    <p:sldId id="256" r:id="rId5"/>
    <p:sldId id="258" r:id="rId6"/>
    <p:sldId id="260" r:id="rId7"/>
    <p:sldId id="285" r:id="rId8"/>
    <p:sldId id="261" r:id="rId9"/>
    <p:sldId id="262" r:id="rId10"/>
    <p:sldId id="287" r:id="rId11"/>
    <p:sldId id="308" r:id="rId12"/>
    <p:sldId id="284" r:id="rId13"/>
    <p:sldId id="265" r:id="rId14"/>
    <p:sldId id="267" r:id="rId15"/>
    <p:sldId id="289" r:id="rId16"/>
    <p:sldId id="290" r:id="rId17"/>
    <p:sldId id="291" r:id="rId18"/>
    <p:sldId id="292" r:id="rId19"/>
    <p:sldId id="293" r:id="rId20"/>
    <p:sldId id="294" r:id="rId21"/>
    <p:sldId id="295" r:id="rId22"/>
    <p:sldId id="296" r:id="rId23"/>
    <p:sldId id="297" r:id="rId24"/>
    <p:sldId id="298" r:id="rId25"/>
    <p:sldId id="299" r:id="rId26"/>
    <p:sldId id="300" r:id="rId27"/>
    <p:sldId id="301" r:id="rId28"/>
    <p:sldId id="302" r:id="rId29"/>
    <p:sldId id="303" r:id="rId30"/>
    <p:sldId id="304" r:id="rId31"/>
    <p:sldId id="305" r:id="rId32"/>
    <p:sldId id="306" r:id="rId33"/>
    <p:sldId id="307" r:id="rId34"/>
    <p:sldId id="313" r:id="rId35"/>
    <p:sldId id="314" r:id="rId36"/>
    <p:sldId id="315" r:id="rId37"/>
    <p:sldId id="316" r:id="rId38"/>
    <p:sldId id="310" r:id="rId39"/>
    <p:sldId id="311" r:id="rId40"/>
    <p:sldId id="312" r:id="rId41"/>
    <p:sldId id="317" r:id="rId42"/>
    <p:sldId id="321" r:id="rId43"/>
    <p:sldId id="322" r:id="rId44"/>
    <p:sldId id="323" r:id="rId45"/>
    <p:sldId id="326" r:id="rId46"/>
    <p:sldId id="327" r:id="rId47"/>
    <p:sldId id="325" r:id="rId48"/>
    <p:sldId id="324" r:id="rId49"/>
    <p:sldId id="318" r:id="rId50"/>
    <p:sldId id="319" r:id="rId51"/>
    <p:sldId id="320" r:id="rId52"/>
  </p:sldIdLst>
  <p:sldSz cx="20104100" cy="13423900"/>
  <p:notesSz cx="20104100" cy="13423900"/>
  <p:defaultTextStyle>
    <a:defPPr>
      <a:defRPr lang="en-US"/>
    </a:defPPr>
    <a:lvl1pPr marL="0" algn="l" defTabSz="914245" rtl="0" eaLnBrk="1" latinLnBrk="0" hangingPunct="1">
      <a:defRPr sz="1900" kern="1200">
        <a:solidFill>
          <a:schemeClr val="tx1"/>
        </a:solidFill>
        <a:latin typeface="+mn-lt"/>
        <a:ea typeface="+mn-ea"/>
        <a:cs typeface="+mn-cs"/>
      </a:defRPr>
    </a:lvl1pPr>
    <a:lvl2pPr marL="457122" algn="l" defTabSz="914245" rtl="0" eaLnBrk="1" latinLnBrk="0" hangingPunct="1">
      <a:defRPr sz="1900" kern="1200">
        <a:solidFill>
          <a:schemeClr val="tx1"/>
        </a:solidFill>
        <a:latin typeface="+mn-lt"/>
        <a:ea typeface="+mn-ea"/>
        <a:cs typeface="+mn-cs"/>
      </a:defRPr>
    </a:lvl2pPr>
    <a:lvl3pPr marL="914245" algn="l" defTabSz="914245" rtl="0" eaLnBrk="1" latinLnBrk="0" hangingPunct="1">
      <a:defRPr sz="1900" kern="1200">
        <a:solidFill>
          <a:schemeClr val="tx1"/>
        </a:solidFill>
        <a:latin typeface="+mn-lt"/>
        <a:ea typeface="+mn-ea"/>
        <a:cs typeface="+mn-cs"/>
      </a:defRPr>
    </a:lvl3pPr>
    <a:lvl4pPr marL="1371367" algn="l" defTabSz="914245" rtl="0" eaLnBrk="1" latinLnBrk="0" hangingPunct="1">
      <a:defRPr sz="1900" kern="1200">
        <a:solidFill>
          <a:schemeClr val="tx1"/>
        </a:solidFill>
        <a:latin typeface="+mn-lt"/>
        <a:ea typeface="+mn-ea"/>
        <a:cs typeface="+mn-cs"/>
      </a:defRPr>
    </a:lvl4pPr>
    <a:lvl5pPr marL="1828487" algn="l" defTabSz="914245" rtl="0" eaLnBrk="1" latinLnBrk="0" hangingPunct="1">
      <a:defRPr sz="1900" kern="1200">
        <a:solidFill>
          <a:schemeClr val="tx1"/>
        </a:solidFill>
        <a:latin typeface="+mn-lt"/>
        <a:ea typeface="+mn-ea"/>
        <a:cs typeface="+mn-cs"/>
      </a:defRPr>
    </a:lvl5pPr>
    <a:lvl6pPr marL="2285610" algn="l" defTabSz="914245" rtl="0" eaLnBrk="1" latinLnBrk="0" hangingPunct="1">
      <a:defRPr sz="1900" kern="1200">
        <a:solidFill>
          <a:schemeClr val="tx1"/>
        </a:solidFill>
        <a:latin typeface="+mn-lt"/>
        <a:ea typeface="+mn-ea"/>
        <a:cs typeface="+mn-cs"/>
      </a:defRPr>
    </a:lvl6pPr>
    <a:lvl7pPr marL="2742732" algn="l" defTabSz="914245" rtl="0" eaLnBrk="1" latinLnBrk="0" hangingPunct="1">
      <a:defRPr sz="1900" kern="1200">
        <a:solidFill>
          <a:schemeClr val="tx1"/>
        </a:solidFill>
        <a:latin typeface="+mn-lt"/>
        <a:ea typeface="+mn-ea"/>
        <a:cs typeface="+mn-cs"/>
      </a:defRPr>
    </a:lvl7pPr>
    <a:lvl8pPr marL="3199854" algn="l" defTabSz="914245" rtl="0" eaLnBrk="1" latinLnBrk="0" hangingPunct="1">
      <a:defRPr sz="1900" kern="1200">
        <a:solidFill>
          <a:schemeClr val="tx1"/>
        </a:solidFill>
        <a:latin typeface="+mn-lt"/>
        <a:ea typeface="+mn-ea"/>
        <a:cs typeface="+mn-cs"/>
      </a:defRPr>
    </a:lvl8pPr>
    <a:lvl9pPr marL="3656977" algn="l" defTabSz="914245"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485" autoAdjust="0"/>
    <p:restoredTop sz="94624" autoAdjust="0"/>
  </p:normalViewPr>
  <p:slideViewPr>
    <p:cSldViewPr>
      <p:cViewPr>
        <p:scale>
          <a:sx n="35" d="100"/>
          <a:sy n="35" d="100"/>
        </p:scale>
        <p:origin x="-1194" y="-90"/>
      </p:cViewPr>
      <p:guideLst>
        <p:guide orient="horz" pos="2879"/>
        <p:guide pos="215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18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8712200" cy="671513"/>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11387138" y="0"/>
            <a:ext cx="8712200" cy="671513"/>
          </a:xfrm>
          <a:prstGeom prst="rect">
            <a:avLst/>
          </a:prstGeom>
        </p:spPr>
        <p:txBody>
          <a:bodyPr vert="horz" lIns="91440" tIns="45720" rIns="91440" bIns="45720" rtlCol="0"/>
          <a:lstStyle>
            <a:lvl1pPr algn="r">
              <a:defRPr sz="1200"/>
            </a:lvl1pPr>
          </a:lstStyle>
          <a:p>
            <a:fld id="{9CA220C6-20F4-4B07-AA39-9945B484ACE4}" type="datetimeFigureOut">
              <a:rPr lang="el-GR" smtClean="0"/>
              <a:pPr/>
              <a:t>21/7/2017</a:t>
            </a:fld>
            <a:endParaRPr lang="el-GR"/>
          </a:p>
        </p:txBody>
      </p:sp>
      <p:sp>
        <p:nvSpPr>
          <p:cNvPr id="4" name="3 - Θέση εικόνας διαφάνειας"/>
          <p:cNvSpPr>
            <a:spLocks noGrp="1" noRot="1" noChangeAspect="1"/>
          </p:cNvSpPr>
          <p:nvPr>
            <p:ph type="sldImg" idx="2"/>
          </p:nvPr>
        </p:nvSpPr>
        <p:spPr>
          <a:xfrm>
            <a:off x="6283325" y="1006475"/>
            <a:ext cx="7537450" cy="5033963"/>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2009775" y="6376988"/>
            <a:ext cx="16084550" cy="6040437"/>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12750800"/>
            <a:ext cx="8712200" cy="671513"/>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11387138" y="12750800"/>
            <a:ext cx="8712200" cy="671513"/>
          </a:xfrm>
          <a:prstGeom prst="rect">
            <a:avLst/>
          </a:prstGeom>
        </p:spPr>
        <p:txBody>
          <a:bodyPr vert="horz" lIns="91440" tIns="45720" rIns="91440" bIns="45720" rtlCol="0" anchor="b"/>
          <a:lstStyle>
            <a:lvl1pPr algn="r">
              <a:defRPr sz="1200"/>
            </a:lvl1pPr>
          </a:lstStyle>
          <a:p>
            <a:fld id="{06A3E0AA-A299-4798-9F4F-EED2E8F03647}"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245" rtl="0" eaLnBrk="1" latinLnBrk="0" hangingPunct="1">
      <a:defRPr sz="1300" kern="1200">
        <a:solidFill>
          <a:schemeClr val="tx1"/>
        </a:solidFill>
        <a:latin typeface="+mn-lt"/>
        <a:ea typeface="+mn-ea"/>
        <a:cs typeface="+mn-cs"/>
      </a:defRPr>
    </a:lvl1pPr>
    <a:lvl2pPr marL="457122" algn="l" defTabSz="914245" rtl="0" eaLnBrk="1" latinLnBrk="0" hangingPunct="1">
      <a:defRPr sz="1300" kern="1200">
        <a:solidFill>
          <a:schemeClr val="tx1"/>
        </a:solidFill>
        <a:latin typeface="+mn-lt"/>
        <a:ea typeface="+mn-ea"/>
        <a:cs typeface="+mn-cs"/>
      </a:defRPr>
    </a:lvl2pPr>
    <a:lvl3pPr marL="914245" algn="l" defTabSz="914245" rtl="0" eaLnBrk="1" latinLnBrk="0" hangingPunct="1">
      <a:defRPr sz="1300" kern="1200">
        <a:solidFill>
          <a:schemeClr val="tx1"/>
        </a:solidFill>
        <a:latin typeface="+mn-lt"/>
        <a:ea typeface="+mn-ea"/>
        <a:cs typeface="+mn-cs"/>
      </a:defRPr>
    </a:lvl3pPr>
    <a:lvl4pPr marL="1371367" algn="l" defTabSz="914245" rtl="0" eaLnBrk="1" latinLnBrk="0" hangingPunct="1">
      <a:defRPr sz="1300" kern="1200">
        <a:solidFill>
          <a:schemeClr val="tx1"/>
        </a:solidFill>
        <a:latin typeface="+mn-lt"/>
        <a:ea typeface="+mn-ea"/>
        <a:cs typeface="+mn-cs"/>
      </a:defRPr>
    </a:lvl4pPr>
    <a:lvl5pPr marL="1828487" algn="l" defTabSz="914245" rtl="0" eaLnBrk="1" latinLnBrk="0" hangingPunct="1">
      <a:defRPr sz="1300" kern="1200">
        <a:solidFill>
          <a:schemeClr val="tx1"/>
        </a:solidFill>
        <a:latin typeface="+mn-lt"/>
        <a:ea typeface="+mn-ea"/>
        <a:cs typeface="+mn-cs"/>
      </a:defRPr>
    </a:lvl5pPr>
    <a:lvl6pPr marL="2285610" algn="l" defTabSz="914245" rtl="0" eaLnBrk="1" latinLnBrk="0" hangingPunct="1">
      <a:defRPr sz="1300" kern="1200">
        <a:solidFill>
          <a:schemeClr val="tx1"/>
        </a:solidFill>
        <a:latin typeface="+mn-lt"/>
        <a:ea typeface="+mn-ea"/>
        <a:cs typeface="+mn-cs"/>
      </a:defRPr>
    </a:lvl6pPr>
    <a:lvl7pPr marL="2742732" algn="l" defTabSz="914245" rtl="0" eaLnBrk="1" latinLnBrk="0" hangingPunct="1">
      <a:defRPr sz="1300" kern="1200">
        <a:solidFill>
          <a:schemeClr val="tx1"/>
        </a:solidFill>
        <a:latin typeface="+mn-lt"/>
        <a:ea typeface="+mn-ea"/>
        <a:cs typeface="+mn-cs"/>
      </a:defRPr>
    </a:lvl7pPr>
    <a:lvl8pPr marL="3199854" algn="l" defTabSz="914245" rtl="0" eaLnBrk="1" latinLnBrk="0" hangingPunct="1">
      <a:defRPr sz="1300" kern="1200">
        <a:solidFill>
          <a:schemeClr val="tx1"/>
        </a:solidFill>
        <a:latin typeface="+mn-lt"/>
        <a:ea typeface="+mn-ea"/>
        <a:cs typeface="+mn-cs"/>
      </a:defRPr>
    </a:lvl8pPr>
    <a:lvl9pPr marL="3656977" algn="l" defTabSz="914245"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a:xfrm>
            <a:off x="6283325" y="1006475"/>
            <a:ext cx="7537450" cy="5033963"/>
          </a:xfrm>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06A3E0AA-A299-4798-9F4F-EED2E8F03647}" type="slidenum">
              <a:rPr lang="el-GR" smtClean="0"/>
              <a:pPr/>
              <a:t>3</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8" name="7 - Τίτλος"/>
          <p:cNvSpPr>
            <a:spLocks noGrp="1"/>
          </p:cNvSpPr>
          <p:nvPr>
            <p:ph type="ctrTitle"/>
          </p:nvPr>
        </p:nvSpPr>
        <p:spPr>
          <a:xfrm>
            <a:off x="927880" y="2684780"/>
            <a:ext cx="18093690" cy="3579707"/>
          </a:xfrm>
        </p:spPr>
        <p:txBody>
          <a:bodyPr vert="horz" lIns="95793" tIns="0" rIns="95793" bIns="0" anchor="b">
            <a:normAutofit/>
            <a:scene3d>
              <a:camera prst="orthographicFront"/>
              <a:lightRig rig="soft" dir="t">
                <a:rot lat="0" lon="0" rev="17220000"/>
              </a:lightRig>
            </a:scene3d>
            <a:sp3d prstMaterial="softEdge">
              <a:bevelT w="38100" h="38100"/>
            </a:sp3d>
          </a:bodyPr>
          <a:lstStyle>
            <a:lvl1pPr>
              <a:defRPr sz="101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l-GR" smtClean="0"/>
              <a:t>Kλικ για επεξεργασία του τίτλου</a:t>
            </a:r>
            <a:endParaRPr kumimoji="0" lang="en-US"/>
          </a:p>
        </p:txBody>
      </p:sp>
      <p:sp>
        <p:nvSpPr>
          <p:cNvPr id="28" name="27 - Θέση ημερομηνίας"/>
          <p:cNvSpPr>
            <a:spLocks noGrp="1"/>
          </p:cNvSpPr>
          <p:nvPr>
            <p:ph type="dt" sz="half" idx="10"/>
          </p:nvPr>
        </p:nvSpPr>
        <p:spPr/>
        <p:txBody>
          <a:bodyPr/>
          <a:lstStyle/>
          <a:p>
            <a:fld id="{1D8BD707-D9CF-40AE-B4C6-C98DA3205C09}" type="datetimeFigureOut">
              <a:rPr lang="en-US" smtClean="0"/>
              <a:pPr/>
              <a:t>7/21/2017</a:t>
            </a:fld>
            <a:endParaRPr lang="en-US" smtClean="0"/>
          </a:p>
        </p:txBody>
      </p:sp>
      <p:sp>
        <p:nvSpPr>
          <p:cNvPr id="17" name="16 - Θέση υποσέλιδου"/>
          <p:cNvSpPr>
            <a:spLocks noGrp="1"/>
          </p:cNvSpPr>
          <p:nvPr>
            <p:ph type="ftr" sz="quarter" idx="11"/>
          </p:nvPr>
        </p:nvSpPr>
        <p:spPr/>
        <p:txBody>
          <a:bodyPr/>
          <a:lstStyle/>
          <a:p>
            <a:endParaRPr lang="el-GR"/>
          </a:p>
        </p:txBody>
      </p:sp>
      <p:sp>
        <p:nvSpPr>
          <p:cNvPr id="29" name="28 - Θέση αριθμού διαφάνειας"/>
          <p:cNvSpPr>
            <a:spLocks noGrp="1"/>
          </p:cNvSpPr>
          <p:nvPr>
            <p:ph type="sldNum" sz="quarter" idx="12"/>
          </p:nvPr>
        </p:nvSpPr>
        <p:spPr/>
        <p:txBody>
          <a:bodyPr/>
          <a:lstStyle/>
          <a:p>
            <a:fld id="{B6F15528-21DE-4FAA-801E-634DDDAF4B2B}" type="slidenum">
              <a:rPr lang="el-GR" smtClean="0"/>
              <a:pPr/>
              <a:t>‹#›</a:t>
            </a:fld>
            <a:endParaRPr lang="el-GR"/>
          </a:p>
        </p:txBody>
      </p:sp>
      <p:sp>
        <p:nvSpPr>
          <p:cNvPr id="9" name="8 - Υπότιτλος"/>
          <p:cNvSpPr>
            <a:spLocks noGrp="1"/>
          </p:cNvSpPr>
          <p:nvPr>
            <p:ph type="subTitle" idx="1"/>
          </p:nvPr>
        </p:nvSpPr>
        <p:spPr>
          <a:xfrm>
            <a:off x="3015615" y="6521490"/>
            <a:ext cx="14072870" cy="3430552"/>
          </a:xfrm>
        </p:spPr>
        <p:txBody>
          <a:bodyPr/>
          <a:lstStyle>
            <a:lvl1pPr marL="0" indent="0" algn="ctr">
              <a:buNone/>
              <a:defRPr>
                <a:solidFill>
                  <a:schemeClr val="tx1"/>
                </a:solidFill>
              </a:defRPr>
            </a:lvl1pPr>
            <a:lvl2pPr marL="957925" indent="0" algn="ctr">
              <a:buNone/>
            </a:lvl2pPr>
            <a:lvl3pPr marL="1915851" indent="0" algn="ctr">
              <a:buNone/>
            </a:lvl3pPr>
            <a:lvl4pPr marL="2873776" indent="0" algn="ctr">
              <a:buNone/>
            </a:lvl4pPr>
            <a:lvl5pPr marL="3831702" indent="0" algn="ctr">
              <a:buNone/>
            </a:lvl5pPr>
            <a:lvl6pPr marL="4789627" indent="0" algn="ctr">
              <a:buNone/>
            </a:lvl6pPr>
            <a:lvl7pPr marL="5747553" indent="0" algn="ctr">
              <a:buNone/>
            </a:lvl7pPr>
            <a:lvl8pPr marL="6705478" indent="0" algn="ctr">
              <a:buNone/>
            </a:lvl8pPr>
            <a:lvl9pPr marL="7663404" indent="0" algn="ctr">
              <a:buNone/>
            </a:lvl9pPr>
          </a:lstStyle>
          <a:p>
            <a:r>
              <a:rPr kumimoji="0" lang="el-GR" smtClean="0"/>
              <a:t>Κάντε κλικ για να επεξεργαστείτε τον υπότιτλο του υποδείγματος</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1D8BD707-D9CF-40AE-B4C6-C98DA3205C09}" type="datetimeFigureOut">
              <a:rPr lang="en-US" smtClean="0"/>
              <a:pPr/>
              <a:t>7/21/2017</a:t>
            </a:fld>
            <a:endParaRPr lang="en-US" smtClean="0"/>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B6F15528-21DE-4FAA-801E-634DDDAF4B2B}"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14575472" y="537580"/>
            <a:ext cx="4523423" cy="11453818"/>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1005205" y="537580"/>
            <a:ext cx="13235199" cy="11453818"/>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1D8BD707-D9CF-40AE-B4C6-C98DA3205C09}" type="datetimeFigureOut">
              <a:rPr lang="en-US" smtClean="0"/>
              <a:pPr/>
              <a:t>7/21/2017</a:t>
            </a:fld>
            <a:endParaRPr lang="en-US" smtClean="0"/>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B6F15528-21DE-4FAA-801E-634DDDAF4B2B}" type="slidenum">
              <a:rPr lang="el-GR" smtClean="0"/>
              <a:pPr/>
              <a:t>‹#›</a:t>
            </a:fld>
            <a:endParaRPr lang="el-G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pPr/>
              <a:t>7/21/2017</a:t>
            </a:fld>
            <a:endParaRPr lang="en-US" smtClean="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1D8BD707-D9CF-40AE-B4C6-C98DA3205C09}" type="datetimeFigureOut">
              <a:rPr lang="en-US" smtClean="0"/>
              <a:pPr/>
              <a:t>7/21/2017</a:t>
            </a:fld>
            <a:endParaRPr lang="en-US" smtClean="0"/>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B6F15528-21DE-4FAA-801E-634DDDAF4B2B}"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3518217" y="1193235"/>
            <a:ext cx="15580678" cy="3579707"/>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101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3518217" y="4908759"/>
            <a:ext cx="15580678" cy="2955121"/>
          </a:xfrm>
        </p:spPr>
        <p:txBody>
          <a:bodyPr anchor="t"/>
          <a:lstStyle>
            <a:lvl1pPr marL="153268" indent="0" algn="l">
              <a:buNone/>
              <a:defRPr sz="4200">
                <a:solidFill>
                  <a:schemeClr val="tx1"/>
                </a:solidFill>
              </a:defRPr>
            </a:lvl1pPr>
            <a:lvl2pPr>
              <a:buNone/>
              <a:defRPr sz="3800">
                <a:solidFill>
                  <a:schemeClr val="tx1">
                    <a:tint val="75000"/>
                  </a:schemeClr>
                </a:solidFill>
              </a:defRPr>
            </a:lvl2pPr>
            <a:lvl3pPr>
              <a:buNone/>
              <a:defRPr sz="3400">
                <a:solidFill>
                  <a:schemeClr val="tx1">
                    <a:tint val="75000"/>
                  </a:schemeClr>
                </a:solidFill>
              </a:defRPr>
            </a:lvl3pPr>
            <a:lvl4pPr>
              <a:buNone/>
              <a:defRPr sz="2900">
                <a:solidFill>
                  <a:schemeClr val="tx1">
                    <a:tint val="75000"/>
                  </a:schemeClr>
                </a:solidFill>
              </a:defRPr>
            </a:lvl4pPr>
            <a:lvl5pPr>
              <a:buNone/>
              <a:defRPr sz="29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1D8BD707-D9CF-40AE-B4C6-C98DA3205C09}" type="datetimeFigureOut">
              <a:rPr lang="en-US" smtClean="0"/>
              <a:pPr/>
              <a:t>7/21/2017</a:t>
            </a:fld>
            <a:endParaRPr lang="en-US" smtClean="0"/>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a:xfrm>
            <a:off x="17423553" y="12560048"/>
            <a:ext cx="1675342" cy="714698"/>
          </a:xfrm>
        </p:spPr>
        <p:txBody>
          <a:bodyPr/>
          <a:lstStyle/>
          <a:p>
            <a:fld id="{B6F15528-21DE-4FAA-801E-634DDDAF4B2B}"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1005205" y="3132244"/>
            <a:ext cx="8879311" cy="8859154"/>
          </a:xfrm>
        </p:spPr>
        <p:txBody>
          <a:bodyPr/>
          <a:lstStyle>
            <a:lvl1pPr>
              <a:defRPr sz="5400"/>
            </a:lvl1pPr>
            <a:lvl2pPr>
              <a:defRPr sz="5000"/>
            </a:lvl2pPr>
            <a:lvl3pPr>
              <a:defRPr sz="4200"/>
            </a:lvl3pPr>
            <a:lvl4pPr>
              <a:defRPr sz="3800"/>
            </a:lvl4pPr>
            <a:lvl5pPr>
              <a:defRPr sz="3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10219584" y="3132244"/>
            <a:ext cx="8879311" cy="8859154"/>
          </a:xfrm>
        </p:spPr>
        <p:txBody>
          <a:bodyPr/>
          <a:lstStyle>
            <a:lvl1pPr>
              <a:defRPr sz="5400"/>
            </a:lvl1pPr>
            <a:lvl2pPr>
              <a:defRPr sz="5000"/>
            </a:lvl2pPr>
            <a:lvl3pPr>
              <a:defRPr sz="4200"/>
            </a:lvl3pPr>
            <a:lvl4pPr>
              <a:defRPr sz="3800"/>
            </a:lvl4pPr>
            <a:lvl5pPr>
              <a:defRPr sz="3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1D8BD707-D9CF-40AE-B4C6-C98DA3205C09}" type="datetimeFigureOut">
              <a:rPr lang="en-US" smtClean="0"/>
              <a:pPr/>
              <a:t>7/21/2017</a:t>
            </a:fld>
            <a:endParaRPr lang="en-US" smtClean="0"/>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B6F15528-21DE-4FAA-801E-634DDDAF4B2B}"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1005205" y="534470"/>
            <a:ext cx="18093690" cy="2237317"/>
          </a:xfrm>
        </p:spPr>
        <p:txBody>
          <a:bodyPr anchor="ctr"/>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1005205" y="3004840"/>
            <a:ext cx="8882802" cy="1469792"/>
          </a:xfrm>
        </p:spPr>
        <p:txBody>
          <a:bodyPr anchor="ctr"/>
          <a:lstStyle>
            <a:lvl1pPr marL="0" indent="0">
              <a:buNone/>
              <a:defRPr sz="5000" b="0" cap="all" baseline="0">
                <a:solidFill>
                  <a:schemeClr val="tx1"/>
                </a:solidFill>
              </a:defRPr>
            </a:lvl1pPr>
            <a:lvl2pPr>
              <a:buNone/>
              <a:defRPr sz="4200" b="1"/>
            </a:lvl2pPr>
            <a:lvl3pPr>
              <a:buNone/>
              <a:defRPr sz="3800" b="1"/>
            </a:lvl3pPr>
            <a:lvl4pPr>
              <a:buNone/>
              <a:defRPr sz="3400" b="1"/>
            </a:lvl4pPr>
            <a:lvl5pPr>
              <a:buNone/>
              <a:defRPr sz="34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10212605" y="3004840"/>
            <a:ext cx="8886291" cy="1469792"/>
          </a:xfrm>
        </p:spPr>
        <p:txBody>
          <a:bodyPr anchor="ctr"/>
          <a:lstStyle>
            <a:lvl1pPr marL="0" indent="0">
              <a:buNone/>
              <a:defRPr sz="5000" b="0" cap="all" baseline="0">
                <a:solidFill>
                  <a:schemeClr val="tx1"/>
                </a:solidFill>
              </a:defRPr>
            </a:lvl1pPr>
            <a:lvl2pPr>
              <a:buNone/>
              <a:defRPr sz="4200" b="1"/>
            </a:lvl2pPr>
            <a:lvl3pPr>
              <a:buNone/>
              <a:defRPr sz="3800" b="1"/>
            </a:lvl3pPr>
            <a:lvl4pPr>
              <a:buNone/>
              <a:defRPr sz="3400" b="1"/>
            </a:lvl4pPr>
            <a:lvl5pPr>
              <a:buNone/>
              <a:defRPr sz="34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1005205" y="4623789"/>
            <a:ext cx="8882802" cy="7367609"/>
          </a:xfrm>
        </p:spPr>
        <p:txBody>
          <a:bodyPr/>
          <a:lstStyle>
            <a:lvl1pPr>
              <a:defRPr sz="5000"/>
            </a:lvl1pPr>
            <a:lvl2pPr>
              <a:defRPr sz="4200"/>
            </a:lvl2pPr>
            <a:lvl3pPr>
              <a:defRPr sz="3800"/>
            </a:lvl3pPr>
            <a:lvl4pPr>
              <a:defRPr sz="3400"/>
            </a:lvl4pPr>
            <a:lvl5pPr>
              <a:defRPr sz="34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10212605" y="4623789"/>
            <a:ext cx="8886291" cy="7367609"/>
          </a:xfrm>
        </p:spPr>
        <p:txBody>
          <a:bodyPr/>
          <a:lstStyle>
            <a:lvl1pPr>
              <a:defRPr sz="5000"/>
            </a:lvl1pPr>
            <a:lvl2pPr>
              <a:defRPr sz="4200"/>
            </a:lvl2pPr>
            <a:lvl3pPr>
              <a:defRPr sz="3800"/>
            </a:lvl3pPr>
            <a:lvl4pPr>
              <a:defRPr sz="3400"/>
            </a:lvl4pPr>
            <a:lvl5pPr>
              <a:defRPr sz="34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1D8BD707-D9CF-40AE-B4C6-C98DA3205C09}" type="datetimeFigureOut">
              <a:rPr lang="en-US" smtClean="0"/>
              <a:pPr/>
              <a:t>7/21/2017</a:t>
            </a:fld>
            <a:endParaRPr lang="en-US" smtClean="0"/>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B6F15528-21DE-4FAA-801E-634DDDAF4B2B}"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1D8BD707-D9CF-40AE-B4C6-C98DA3205C09}" type="datetimeFigureOut">
              <a:rPr lang="en-US" smtClean="0"/>
              <a:pPr/>
              <a:t>7/21/2017</a:t>
            </a:fld>
            <a:endParaRPr lang="en-US" smtClean="0"/>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B6F15528-21DE-4FAA-801E-634DDDAF4B2B}"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1D8BD707-D9CF-40AE-B4C6-C98DA3205C09}" type="datetimeFigureOut">
              <a:rPr lang="en-US" smtClean="0"/>
              <a:pPr/>
              <a:t>7/21/2017</a:t>
            </a:fld>
            <a:endParaRPr lang="en-US" smtClean="0"/>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B6F15528-21DE-4FAA-801E-634DDDAF4B2B}"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005206" y="534470"/>
            <a:ext cx="6614110" cy="2274605"/>
          </a:xfrm>
        </p:spPr>
        <p:txBody>
          <a:bodyPr vert="horz" anchor="b">
            <a:normAutofit/>
            <a:sp3d prstMaterial="softEdge"/>
          </a:bodyPr>
          <a:lstStyle>
            <a:lvl1pPr algn="l">
              <a:buNone/>
              <a:defRPr sz="4600" b="0">
                <a:ln w="6350">
                  <a:noFill/>
                </a:ln>
                <a:solidFill>
                  <a:schemeClr val="accent1">
                    <a:tint val="73000"/>
                    <a:satMod val="180000"/>
                  </a:schemeClr>
                </a:solidFill>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1005206" y="2983090"/>
            <a:ext cx="6614110" cy="9008308"/>
          </a:xfrm>
        </p:spPr>
        <p:txBody>
          <a:bodyPr/>
          <a:lstStyle>
            <a:lvl1pPr marL="0" indent="0">
              <a:buNone/>
              <a:defRPr sz="2900"/>
            </a:lvl1pPr>
            <a:lvl2pPr>
              <a:buNone/>
              <a:defRPr sz="2500"/>
            </a:lvl2pPr>
            <a:lvl3pPr>
              <a:buNone/>
              <a:defRPr sz="2100"/>
            </a:lvl3pPr>
            <a:lvl4pPr>
              <a:buNone/>
              <a:defRPr sz="1900"/>
            </a:lvl4pPr>
            <a:lvl5pPr>
              <a:buNone/>
              <a:defRPr sz="1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7860145" y="534471"/>
            <a:ext cx="11238750" cy="11456927"/>
          </a:xfrm>
        </p:spPr>
        <p:txBody>
          <a:bodyPr/>
          <a:lstStyle>
            <a:lvl1pPr>
              <a:defRPr sz="5400"/>
            </a:lvl1pPr>
            <a:lvl2pPr>
              <a:defRPr sz="5000"/>
            </a:lvl2pPr>
            <a:lvl3pPr>
              <a:defRPr sz="4600"/>
            </a:lvl3pPr>
            <a:lvl4pPr>
              <a:defRPr sz="4200"/>
            </a:lvl4pPr>
            <a:lvl5pPr>
              <a:defRPr sz="3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1D8BD707-D9CF-40AE-B4C6-C98DA3205C09}" type="datetimeFigureOut">
              <a:rPr lang="en-US" smtClean="0"/>
              <a:pPr/>
              <a:t>7/21/2017</a:t>
            </a:fld>
            <a:endParaRPr lang="en-US" smtClean="0"/>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B6F15528-21DE-4FAA-801E-634DDDAF4B2B}"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020820" y="1193236"/>
            <a:ext cx="12062460" cy="1022330"/>
          </a:xfrm>
        </p:spPr>
        <p:txBody>
          <a:bodyPr lIns="95793" rIns="95793" bIns="0" anchor="b">
            <a:sp3d prstMaterial="softEdge"/>
          </a:bodyPr>
          <a:lstStyle>
            <a:lvl1pPr algn="ctr">
              <a:buNone/>
              <a:defRPr sz="4200" b="1"/>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4020820" y="3585921"/>
            <a:ext cx="12062460" cy="7756031"/>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marL="0" indent="0" algn="l" rtl="0" eaLnBrk="1" latinLnBrk="0" hangingPunct="1">
              <a:buNone/>
              <a:defRPr sz="6700"/>
            </a:lvl1pPr>
          </a:lstStyle>
          <a:p>
            <a:pPr marL="0" algn="l" rtl="0" eaLnBrk="1" latinLnBrk="0" hangingPunct="1"/>
            <a:r>
              <a:rPr kumimoji="0" lang="el-GR" smtClean="0">
                <a:solidFill>
                  <a:schemeClr val="lt1"/>
                </a:solidFill>
                <a:latin typeface="+mn-lt"/>
                <a:ea typeface="+mn-ea"/>
                <a:cs typeface="+mn-cs"/>
              </a:rPr>
              <a:t>Κάντε κλικ στο εικονίδιο για να προσθέσετε μια εικόνα</a:t>
            </a:r>
            <a:endParaRPr kumimoji="0" lang="en-US" dirty="0">
              <a:solidFill>
                <a:schemeClr val="lt1"/>
              </a:solidFill>
              <a:latin typeface="+mn-lt"/>
              <a:ea typeface="+mn-ea"/>
              <a:cs typeface="+mn-cs"/>
            </a:endParaRPr>
          </a:p>
        </p:txBody>
      </p:sp>
      <p:sp>
        <p:nvSpPr>
          <p:cNvPr id="4" name="3 - Θέση κειμένου"/>
          <p:cNvSpPr>
            <a:spLocks noGrp="1"/>
          </p:cNvSpPr>
          <p:nvPr>
            <p:ph type="body" sz="half" idx="2"/>
          </p:nvPr>
        </p:nvSpPr>
        <p:spPr>
          <a:xfrm>
            <a:off x="4020820" y="2283877"/>
            <a:ext cx="12062460" cy="1038115"/>
          </a:xfrm>
        </p:spPr>
        <p:txBody>
          <a:bodyPr lIns="95793" tIns="95793" rIns="95793" anchor="t"/>
          <a:lstStyle>
            <a:lvl1pPr marL="0" indent="0" algn="ctr">
              <a:buNone/>
              <a:defRPr sz="2900"/>
            </a:lvl1pPr>
            <a:lvl2pPr>
              <a:defRPr sz="2500"/>
            </a:lvl2pPr>
            <a:lvl3pPr>
              <a:defRPr sz="2100"/>
            </a:lvl3pPr>
            <a:lvl4pPr>
              <a:defRPr sz="1900"/>
            </a:lvl4pPr>
            <a:lvl5pPr>
              <a:defRPr sz="1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1D8BD707-D9CF-40AE-B4C6-C98DA3205C09}" type="datetimeFigureOut">
              <a:rPr lang="en-US" smtClean="0"/>
              <a:pPr/>
              <a:t>7/21/2017</a:t>
            </a:fld>
            <a:endParaRPr lang="en-US" smtClean="0"/>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B6F15528-21DE-4FAA-801E-634DDDAF4B2B}"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21 - Θέση τίτλου"/>
          <p:cNvSpPr>
            <a:spLocks noGrp="1"/>
          </p:cNvSpPr>
          <p:nvPr>
            <p:ph type="title"/>
          </p:nvPr>
        </p:nvSpPr>
        <p:spPr>
          <a:xfrm>
            <a:off x="1005205" y="537578"/>
            <a:ext cx="18093690" cy="2237317"/>
          </a:xfrm>
          <a:prstGeom prst="rect">
            <a:avLst/>
          </a:prstGeom>
        </p:spPr>
        <p:txBody>
          <a:bodyPr vert="horz" lIns="191585" tIns="95793" rIns="191585" bIns="95793" anchor="ctr">
            <a:normAutofit/>
            <a:scene3d>
              <a:camera prst="orthographicFront"/>
              <a:lightRig rig="soft" dir="t">
                <a:rot lat="0" lon="0" rev="16800000"/>
              </a:lightRig>
            </a:scene3d>
            <a:sp3d prstMaterial="softEdge">
              <a:bevelT w="38100" h="38100"/>
            </a:sp3d>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1005205" y="3132243"/>
            <a:ext cx="18093690" cy="9217745"/>
          </a:xfrm>
          <a:prstGeom prst="rect">
            <a:avLst/>
          </a:prstGeom>
        </p:spPr>
        <p:txBody>
          <a:bodyPr vert="horz" lIns="191585" tIns="95793" rIns="191585" bIns="95793">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a:off x="1005205" y="12560048"/>
            <a:ext cx="4690957" cy="714698"/>
          </a:xfrm>
          <a:prstGeom prst="rect">
            <a:avLst/>
          </a:prstGeom>
        </p:spPr>
        <p:txBody>
          <a:bodyPr vert="horz" lIns="191585" tIns="95793" rIns="191585" bIns="95793" anchor="b"/>
          <a:lstStyle>
            <a:lvl1pPr algn="l" eaLnBrk="1" latinLnBrk="0" hangingPunct="1">
              <a:defRPr kumimoji="0" sz="2500">
                <a:solidFill>
                  <a:schemeClr val="tx1">
                    <a:shade val="50000"/>
                  </a:schemeClr>
                </a:solidFill>
              </a:defRPr>
            </a:lvl1pPr>
          </a:lstStyle>
          <a:p>
            <a:fld id="{1D8BD707-D9CF-40AE-B4C6-C98DA3205C09}" type="datetimeFigureOut">
              <a:rPr lang="en-US" smtClean="0"/>
              <a:pPr/>
              <a:t>7/21/2017</a:t>
            </a:fld>
            <a:endParaRPr lang="en-US" smtClean="0"/>
          </a:p>
        </p:txBody>
      </p:sp>
      <p:sp>
        <p:nvSpPr>
          <p:cNvPr id="3" name="2 - Θέση υποσέλιδου"/>
          <p:cNvSpPr>
            <a:spLocks noGrp="1"/>
          </p:cNvSpPr>
          <p:nvPr>
            <p:ph type="ftr" sz="quarter" idx="3"/>
          </p:nvPr>
        </p:nvSpPr>
        <p:spPr>
          <a:xfrm>
            <a:off x="6868901" y="12560048"/>
            <a:ext cx="6366298" cy="714698"/>
          </a:xfrm>
          <a:prstGeom prst="rect">
            <a:avLst/>
          </a:prstGeom>
        </p:spPr>
        <p:txBody>
          <a:bodyPr vert="horz" lIns="191585" tIns="95793" rIns="191585" bIns="95793" anchor="b"/>
          <a:lstStyle>
            <a:lvl1pPr algn="ctr" eaLnBrk="1" latinLnBrk="0" hangingPunct="1">
              <a:defRPr kumimoji="0" sz="2500">
                <a:solidFill>
                  <a:schemeClr val="tx1">
                    <a:shade val="50000"/>
                  </a:schemeClr>
                </a:solidFill>
              </a:defRPr>
            </a:lvl1pPr>
          </a:lstStyle>
          <a:p>
            <a:endParaRPr lang="el-GR"/>
          </a:p>
        </p:txBody>
      </p:sp>
      <p:sp>
        <p:nvSpPr>
          <p:cNvPr id="23" name="22 - Θέση αριθμού διαφάνειας"/>
          <p:cNvSpPr>
            <a:spLocks noGrp="1"/>
          </p:cNvSpPr>
          <p:nvPr>
            <p:ph type="sldNum" sz="quarter" idx="4"/>
          </p:nvPr>
        </p:nvSpPr>
        <p:spPr>
          <a:xfrm>
            <a:off x="17423553" y="12560048"/>
            <a:ext cx="1675342" cy="714698"/>
          </a:xfrm>
          <a:prstGeom prst="rect">
            <a:avLst/>
          </a:prstGeom>
        </p:spPr>
        <p:txBody>
          <a:bodyPr vert="horz" lIns="0" tIns="95793" rIns="0" bIns="95793" anchor="b"/>
          <a:lstStyle>
            <a:lvl1pPr algn="r" eaLnBrk="1" latinLnBrk="0" hangingPunct="1">
              <a:defRPr kumimoji="0" sz="2500">
                <a:solidFill>
                  <a:schemeClr val="tx1">
                    <a:shade val="50000"/>
                  </a:schemeClr>
                </a:solidFill>
              </a:defRPr>
            </a:lvl1pPr>
          </a:lstStyle>
          <a:p>
            <a:fld id="{B6F15528-21DE-4FAA-801E-634DDDAF4B2B}"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4161" r:id="rId1"/>
    <p:sldLayoutId id="2147484162" r:id="rId2"/>
    <p:sldLayoutId id="2147484163" r:id="rId3"/>
    <p:sldLayoutId id="2147484164" r:id="rId4"/>
    <p:sldLayoutId id="2147484165" r:id="rId5"/>
    <p:sldLayoutId id="2147484166" r:id="rId6"/>
    <p:sldLayoutId id="2147484167" r:id="rId7"/>
    <p:sldLayoutId id="2147484168" r:id="rId8"/>
    <p:sldLayoutId id="2147484169" r:id="rId9"/>
    <p:sldLayoutId id="2147484170" r:id="rId10"/>
    <p:sldLayoutId id="2147484171" r:id="rId11"/>
    <p:sldLayoutId id="2147484172" r:id="rId12"/>
  </p:sldLayoutIdLst>
  <p:txStyles>
    <p:titleStyle>
      <a:lvl1pPr algn="ctr" rtl="0" eaLnBrk="1" latinLnBrk="0" hangingPunct="1">
        <a:spcBef>
          <a:spcPct val="0"/>
        </a:spcBef>
        <a:buNone/>
        <a:defRPr kumimoji="0" sz="86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1149511" indent="-862133" algn="l" rtl="0" eaLnBrk="1" latinLnBrk="0" hangingPunct="1">
        <a:spcBef>
          <a:spcPct val="20000"/>
        </a:spcBef>
        <a:buClr>
          <a:schemeClr val="tx1">
            <a:shade val="95000"/>
          </a:schemeClr>
        </a:buClr>
        <a:buSzPct val="65000"/>
        <a:buFont typeface="Wingdings 2"/>
        <a:buChar char=""/>
        <a:defRPr kumimoji="0" sz="5900" kern="1200">
          <a:solidFill>
            <a:schemeClr val="tx1"/>
          </a:solidFill>
          <a:latin typeface="+mn-lt"/>
          <a:ea typeface="+mn-ea"/>
          <a:cs typeface="+mn-cs"/>
        </a:defRPr>
      </a:lvl1pPr>
      <a:lvl2pPr marL="1820058" indent="-593914" algn="l" rtl="0" eaLnBrk="1" latinLnBrk="0" hangingPunct="1">
        <a:spcBef>
          <a:spcPct val="20000"/>
        </a:spcBef>
        <a:buClr>
          <a:schemeClr val="tx1"/>
        </a:buClr>
        <a:buSzPct val="80000"/>
        <a:buFont typeface="Wingdings 2"/>
        <a:buChar char=""/>
        <a:defRPr kumimoji="0" sz="5000" kern="1200">
          <a:solidFill>
            <a:schemeClr val="tx1"/>
          </a:solidFill>
          <a:latin typeface="+mn-lt"/>
          <a:ea typeface="+mn-ea"/>
          <a:cs typeface="+mn-cs"/>
        </a:defRPr>
      </a:lvl2pPr>
      <a:lvl3pPr marL="2375655" indent="-478963" algn="l" rtl="0" eaLnBrk="1" latinLnBrk="0" hangingPunct="1">
        <a:spcBef>
          <a:spcPct val="20000"/>
        </a:spcBef>
        <a:buClr>
          <a:schemeClr val="tx1"/>
        </a:buClr>
        <a:buSzPct val="95000"/>
        <a:buFont typeface="Wingdings"/>
        <a:buChar char=""/>
        <a:defRPr kumimoji="0" sz="4600" kern="1200">
          <a:solidFill>
            <a:schemeClr val="tx1"/>
          </a:solidFill>
          <a:latin typeface="+mn-lt"/>
          <a:ea typeface="+mn-ea"/>
          <a:cs typeface="+mn-cs"/>
        </a:defRPr>
      </a:lvl3pPr>
      <a:lvl4pPr marL="2835459" indent="-383170" algn="l" rtl="0" eaLnBrk="1" latinLnBrk="0" hangingPunct="1">
        <a:spcBef>
          <a:spcPct val="20000"/>
        </a:spcBef>
        <a:buClr>
          <a:schemeClr val="tx1"/>
        </a:buClr>
        <a:buSzPct val="100000"/>
        <a:buFont typeface="Wingdings 3"/>
        <a:buChar char=""/>
        <a:defRPr kumimoji="0" sz="4200" kern="1200">
          <a:solidFill>
            <a:schemeClr val="tx1"/>
          </a:solidFill>
          <a:latin typeface="+mn-lt"/>
          <a:ea typeface="+mn-ea"/>
          <a:cs typeface="+mn-cs"/>
        </a:defRPr>
      </a:lvl4pPr>
      <a:lvl5pPr marL="3237788" indent="-383170" algn="l" rtl="0" eaLnBrk="1" latinLnBrk="0" hangingPunct="1">
        <a:spcBef>
          <a:spcPct val="20000"/>
        </a:spcBef>
        <a:buClr>
          <a:schemeClr val="tx1"/>
        </a:buClr>
        <a:buFont typeface="Wingdings 2"/>
        <a:buChar char=""/>
        <a:defRPr kumimoji="0" sz="4200" kern="1200">
          <a:solidFill>
            <a:schemeClr val="tx1"/>
          </a:solidFill>
          <a:latin typeface="+mn-lt"/>
          <a:ea typeface="+mn-ea"/>
          <a:cs typeface="+mn-cs"/>
        </a:defRPr>
      </a:lvl5pPr>
      <a:lvl6pPr marL="3697592" indent="-383170" algn="l" rtl="0" eaLnBrk="1" latinLnBrk="0" hangingPunct="1">
        <a:spcBef>
          <a:spcPct val="20000"/>
        </a:spcBef>
        <a:buClr>
          <a:schemeClr val="tx1"/>
        </a:buClr>
        <a:buFont typeface="Wingdings 3"/>
        <a:buChar char=""/>
        <a:defRPr kumimoji="0" sz="3800" kern="1200">
          <a:solidFill>
            <a:schemeClr val="tx1"/>
          </a:solidFill>
          <a:latin typeface="+mn-lt"/>
          <a:ea typeface="+mn-ea"/>
          <a:cs typeface="+mn-cs"/>
        </a:defRPr>
      </a:lvl6pPr>
      <a:lvl7pPr marL="4119079" indent="-383170" algn="l" rtl="0" eaLnBrk="1" latinLnBrk="0" hangingPunct="1">
        <a:spcBef>
          <a:spcPct val="20000"/>
        </a:spcBef>
        <a:buClr>
          <a:schemeClr val="tx1"/>
        </a:buClr>
        <a:buFont typeface="Wingdings 2"/>
        <a:buChar char=""/>
        <a:defRPr kumimoji="0" sz="3400" kern="1200">
          <a:solidFill>
            <a:schemeClr val="tx1"/>
          </a:solidFill>
          <a:latin typeface="+mn-lt"/>
          <a:ea typeface="+mn-ea"/>
          <a:cs typeface="+mn-cs"/>
        </a:defRPr>
      </a:lvl7pPr>
      <a:lvl8pPr marL="4540567" indent="-383170" algn="l" rtl="0" eaLnBrk="1" latinLnBrk="0" hangingPunct="1">
        <a:spcBef>
          <a:spcPct val="20000"/>
        </a:spcBef>
        <a:buClr>
          <a:schemeClr val="tx1"/>
        </a:buClr>
        <a:buFont typeface="Wingdings 2"/>
        <a:buChar char=""/>
        <a:defRPr kumimoji="0" sz="2900" kern="1200">
          <a:solidFill>
            <a:schemeClr val="tx1"/>
          </a:solidFill>
          <a:latin typeface="+mn-lt"/>
          <a:ea typeface="+mn-ea"/>
          <a:cs typeface="+mn-cs"/>
        </a:defRPr>
      </a:lvl8pPr>
      <a:lvl9pPr marL="4962054" indent="-383170" algn="l" rtl="0" eaLnBrk="1" latinLnBrk="0" hangingPunct="1">
        <a:spcBef>
          <a:spcPct val="20000"/>
        </a:spcBef>
        <a:buClr>
          <a:schemeClr val="tx1"/>
        </a:buClr>
        <a:buFont typeface="Wingdings 2"/>
        <a:buChar char=""/>
        <a:defRPr kumimoji="0" sz="29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957925" algn="l" rtl="0" eaLnBrk="1" latinLnBrk="0" hangingPunct="1">
        <a:defRPr kumimoji="0" kern="1200">
          <a:solidFill>
            <a:schemeClr val="tx1"/>
          </a:solidFill>
          <a:latin typeface="+mn-lt"/>
          <a:ea typeface="+mn-ea"/>
          <a:cs typeface="+mn-cs"/>
        </a:defRPr>
      </a:lvl2pPr>
      <a:lvl3pPr marL="1915851" algn="l" rtl="0" eaLnBrk="1" latinLnBrk="0" hangingPunct="1">
        <a:defRPr kumimoji="0" kern="1200">
          <a:solidFill>
            <a:schemeClr val="tx1"/>
          </a:solidFill>
          <a:latin typeface="+mn-lt"/>
          <a:ea typeface="+mn-ea"/>
          <a:cs typeface="+mn-cs"/>
        </a:defRPr>
      </a:lvl3pPr>
      <a:lvl4pPr marL="2873776" algn="l" rtl="0" eaLnBrk="1" latinLnBrk="0" hangingPunct="1">
        <a:defRPr kumimoji="0" kern="1200">
          <a:solidFill>
            <a:schemeClr val="tx1"/>
          </a:solidFill>
          <a:latin typeface="+mn-lt"/>
          <a:ea typeface="+mn-ea"/>
          <a:cs typeface="+mn-cs"/>
        </a:defRPr>
      </a:lvl4pPr>
      <a:lvl5pPr marL="3831702" algn="l" rtl="0" eaLnBrk="1" latinLnBrk="0" hangingPunct="1">
        <a:defRPr kumimoji="0" kern="1200">
          <a:solidFill>
            <a:schemeClr val="tx1"/>
          </a:solidFill>
          <a:latin typeface="+mn-lt"/>
          <a:ea typeface="+mn-ea"/>
          <a:cs typeface="+mn-cs"/>
        </a:defRPr>
      </a:lvl5pPr>
      <a:lvl6pPr marL="4789627" algn="l" rtl="0" eaLnBrk="1" latinLnBrk="0" hangingPunct="1">
        <a:defRPr kumimoji="0" kern="1200">
          <a:solidFill>
            <a:schemeClr val="tx1"/>
          </a:solidFill>
          <a:latin typeface="+mn-lt"/>
          <a:ea typeface="+mn-ea"/>
          <a:cs typeface="+mn-cs"/>
        </a:defRPr>
      </a:lvl6pPr>
      <a:lvl7pPr marL="5747553" algn="l" rtl="0" eaLnBrk="1" latinLnBrk="0" hangingPunct="1">
        <a:defRPr kumimoji="0" kern="1200">
          <a:solidFill>
            <a:schemeClr val="tx1"/>
          </a:solidFill>
          <a:latin typeface="+mn-lt"/>
          <a:ea typeface="+mn-ea"/>
          <a:cs typeface="+mn-cs"/>
        </a:defRPr>
      </a:lvl7pPr>
      <a:lvl8pPr marL="6705478" algn="l" rtl="0" eaLnBrk="1" latinLnBrk="0" hangingPunct="1">
        <a:defRPr kumimoji="0" kern="1200">
          <a:solidFill>
            <a:schemeClr val="tx1"/>
          </a:solidFill>
          <a:latin typeface="+mn-lt"/>
          <a:ea typeface="+mn-ea"/>
          <a:cs typeface="+mn-cs"/>
        </a:defRPr>
      </a:lvl8pPr>
      <a:lvl9pPr marL="7663404"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2.xml"/><Relationship Id="rId1" Type="http://schemas.openxmlformats.org/officeDocument/2006/relationships/video" Target="file:///C:\Users\EYA\Downloads\My%20Movie2.mp4"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353968"/>
            <a:ext cx="20104100" cy="1077204"/>
          </a:xfrm>
          <a:prstGeom prst="rect">
            <a:avLst/>
          </a:prstGeom>
          <a:noFill/>
          <a:ln w="9525">
            <a:noFill/>
            <a:miter lim="800000"/>
            <a:headEnd/>
            <a:tailEnd/>
          </a:ln>
          <a:effectLst/>
        </p:spPr>
        <p:txBody>
          <a:bodyPr vert="horz" wrap="square" lIns="91424" tIns="45713" rIns="91424" bIns="45713" numCol="1" anchor="ctr" anchorCtr="0" compatLnSpc="1">
            <a:prstTxWarp prst="textNoShape">
              <a:avLst/>
            </a:prstTxWarp>
            <a:spAutoFit/>
          </a:bodyPr>
          <a:lstStyle/>
          <a:p>
            <a:pPr algn="ctr" fontAlgn="base">
              <a:spcBef>
                <a:spcPct val="0"/>
              </a:spcBef>
              <a:spcAft>
                <a:spcPct val="0"/>
              </a:spcAft>
            </a:pPr>
            <a:r>
              <a:rPr lang="el-GR" sz="3200" dirty="0" smtClean="0">
                <a:latin typeface="Arial" pitchFamily="34" charset="0"/>
                <a:ea typeface="Calibri" pitchFamily="34" charset="0"/>
                <a:cs typeface="Arial" pitchFamily="34" charset="0"/>
              </a:rPr>
              <a:t>ΑΝΩΤΑΤΟ ΕΚΠΑΙΔΕΥΤΙΚΟ ΙΔΡΥΜΑ ΠΕΙΡΑΙΑ</a:t>
            </a:r>
            <a:endParaRPr lang="el-GR" sz="3200" dirty="0" smtClean="0">
              <a:latin typeface="Arial" pitchFamily="34" charset="0"/>
              <a:cs typeface="Arial" pitchFamily="34" charset="0"/>
            </a:endParaRPr>
          </a:p>
          <a:p>
            <a:pPr algn="ctr" eaLnBrk="0" fontAlgn="base" hangingPunct="0">
              <a:spcBef>
                <a:spcPct val="0"/>
              </a:spcBef>
              <a:spcAft>
                <a:spcPct val="0"/>
              </a:spcAft>
            </a:pPr>
            <a:r>
              <a:rPr lang="el-GR" sz="3200" dirty="0" smtClean="0">
                <a:latin typeface="Arial" pitchFamily="34" charset="0"/>
                <a:ea typeface="Calibri" pitchFamily="34" charset="0"/>
                <a:cs typeface="Arial" pitchFamily="34" charset="0"/>
              </a:rPr>
              <a:t>ΤΕΧΝΟΛΟΓΙΚΟΥ ΤΟΜΕΑ</a:t>
            </a:r>
          </a:p>
        </p:txBody>
      </p:sp>
      <p:pic>
        <p:nvPicPr>
          <p:cNvPr id="4" name="Picture 6" descr="Σχετική εικόνα"/>
          <p:cNvPicPr/>
          <p:nvPr/>
        </p:nvPicPr>
        <p:blipFill>
          <a:blip r:embed="rId2">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8623290" y="1782728"/>
            <a:ext cx="2343150" cy="1803545"/>
          </a:xfrm>
          <a:prstGeom prst="rect">
            <a:avLst/>
          </a:prstGeom>
          <a:noFill/>
          <a:ln>
            <a:noFill/>
          </a:ln>
        </p:spPr>
      </p:pic>
      <p:sp>
        <p:nvSpPr>
          <p:cNvPr id="2052" name="Rectangle 4"/>
          <p:cNvSpPr>
            <a:spLocks noChangeArrowheads="1"/>
          </p:cNvSpPr>
          <p:nvPr/>
        </p:nvSpPr>
        <p:spPr bwMode="auto">
          <a:xfrm>
            <a:off x="765110" y="3925868"/>
            <a:ext cx="18645317" cy="9171727"/>
          </a:xfrm>
          <a:prstGeom prst="rect">
            <a:avLst/>
          </a:prstGeom>
          <a:noFill/>
          <a:ln w="9525">
            <a:noFill/>
            <a:miter lim="800000"/>
            <a:headEnd/>
            <a:tailEnd/>
          </a:ln>
          <a:effectLst/>
        </p:spPr>
        <p:txBody>
          <a:bodyPr vert="horz" wrap="square" lIns="91424" tIns="45713" rIns="91424" bIns="45713" numCol="1" anchor="ctr" anchorCtr="0" compatLnSpc="1">
            <a:prstTxWarp prst="textNoShape">
              <a:avLst/>
            </a:prstTxWarp>
            <a:spAutoFit/>
          </a:bodyPr>
          <a:lstStyle/>
          <a:p>
            <a:pPr algn="ctr" fontAlgn="base">
              <a:spcBef>
                <a:spcPct val="0"/>
              </a:spcBef>
              <a:spcAft>
                <a:spcPts val="2400"/>
              </a:spcAft>
            </a:pPr>
            <a:r>
              <a:rPr lang="el-GR" sz="3000" dirty="0" smtClean="0">
                <a:latin typeface="Arial" pitchFamily="34" charset="0"/>
                <a:ea typeface="Times New Roman" pitchFamily="18" charset="0"/>
                <a:cs typeface="Arial" pitchFamily="34" charset="0"/>
              </a:rPr>
              <a:t>ΤΜΗΜΑ ΠΟΛΙΤΙΚΩΝ ΜΗΧΑΝΙΚΩΝ Τ.Ε.</a:t>
            </a:r>
          </a:p>
          <a:p>
            <a:pPr algn="ctr" fontAlgn="base">
              <a:spcBef>
                <a:spcPct val="0"/>
              </a:spcBef>
              <a:spcAft>
                <a:spcPct val="0"/>
              </a:spcAft>
            </a:pPr>
            <a:endParaRPr lang="el-GR" sz="3000" dirty="0" smtClean="0">
              <a:latin typeface="Arial" pitchFamily="34" charset="0"/>
              <a:cs typeface="Arial" pitchFamily="34" charset="0"/>
            </a:endParaRPr>
          </a:p>
          <a:p>
            <a:pPr algn="ctr" eaLnBrk="0" fontAlgn="base" hangingPunct="0">
              <a:spcBef>
                <a:spcPct val="0"/>
              </a:spcBef>
              <a:spcAft>
                <a:spcPts val="2400"/>
              </a:spcAft>
            </a:pPr>
            <a:r>
              <a:rPr lang="el-GR" sz="3000" u="sng" dirty="0" smtClean="0">
                <a:latin typeface="Arial" pitchFamily="34" charset="0"/>
                <a:ea typeface="Times New Roman" pitchFamily="18" charset="0"/>
                <a:cs typeface="Arial" pitchFamily="34" charset="0"/>
              </a:rPr>
              <a:t>ΠΤΥΧΙΑΚΗ ΕΡΓΑΣΙΑ</a:t>
            </a:r>
            <a:endParaRPr lang="el-GR" sz="3000" dirty="0" smtClean="0">
              <a:latin typeface="Arial" pitchFamily="34" charset="0"/>
              <a:cs typeface="Arial" pitchFamily="34" charset="0"/>
            </a:endParaRPr>
          </a:p>
          <a:p>
            <a:pPr algn="ctr" eaLnBrk="0" fontAlgn="base" hangingPunct="0">
              <a:spcBef>
                <a:spcPct val="0"/>
              </a:spcBef>
              <a:spcAft>
                <a:spcPts val="1800"/>
              </a:spcAft>
            </a:pPr>
            <a:r>
              <a:rPr lang="el-GR" sz="3000" dirty="0" smtClean="0">
                <a:latin typeface="Arial" pitchFamily="34" charset="0"/>
                <a:ea typeface="Times New Roman" pitchFamily="18" charset="0"/>
                <a:cs typeface="Arial" pitchFamily="34" charset="0"/>
              </a:rPr>
              <a:t>ΣΥΝΘΕΣΗ ΜΟΝΙΜΗΣ ΚΑΤΟΙΚΙΑΣ ΤΕΤΡΑΜΕΛΟΥΣ ΟΙΚΟΓΕΝΕΙΑΣ ΣΤΗΝ ΑΝΑΒΥΣΣΟ</a:t>
            </a:r>
            <a:endParaRPr lang="el-GR" sz="3000" dirty="0" smtClean="0">
              <a:latin typeface="Arial" pitchFamily="34" charset="0"/>
              <a:cs typeface="Arial" pitchFamily="34" charset="0"/>
            </a:endParaRPr>
          </a:p>
          <a:p>
            <a:pPr algn="ctr" eaLnBrk="0" fontAlgn="base" hangingPunct="0">
              <a:spcBef>
                <a:spcPct val="0"/>
              </a:spcBef>
              <a:spcAft>
                <a:spcPct val="0"/>
              </a:spcAft>
            </a:pPr>
            <a:endParaRPr lang="el-GR" sz="3000" u="sng" dirty="0" smtClean="0">
              <a:latin typeface="Arial" pitchFamily="34" charset="0"/>
              <a:ea typeface="Times New Roman" pitchFamily="18" charset="0"/>
              <a:cs typeface="Arial" pitchFamily="34" charset="0"/>
            </a:endParaRPr>
          </a:p>
          <a:p>
            <a:pPr algn="ctr" eaLnBrk="0" fontAlgn="base" hangingPunct="0">
              <a:spcBef>
                <a:spcPts val="1201"/>
              </a:spcBef>
              <a:spcAft>
                <a:spcPts val="2399"/>
              </a:spcAft>
            </a:pPr>
            <a:r>
              <a:rPr lang="el-GR" sz="3000" u="sng" dirty="0" smtClean="0">
                <a:latin typeface="Arial" pitchFamily="34" charset="0"/>
                <a:ea typeface="Times New Roman" pitchFamily="18" charset="0"/>
                <a:cs typeface="Arial" pitchFamily="34" charset="0"/>
              </a:rPr>
              <a:t>ΦΟΙΤΗΤΕΣ</a:t>
            </a:r>
            <a:r>
              <a:rPr lang="el-GR" sz="3000" dirty="0" smtClean="0">
                <a:latin typeface="Arial" pitchFamily="34" charset="0"/>
                <a:ea typeface="Times New Roman" pitchFamily="18" charset="0"/>
                <a:cs typeface="Arial" pitchFamily="34" charset="0"/>
              </a:rPr>
              <a:t>: </a:t>
            </a:r>
          </a:p>
          <a:p>
            <a:pPr algn="ctr" eaLnBrk="0" fontAlgn="base" hangingPunct="0">
              <a:lnSpc>
                <a:spcPct val="150000"/>
              </a:lnSpc>
              <a:spcBef>
                <a:spcPct val="0"/>
              </a:spcBef>
              <a:spcAft>
                <a:spcPct val="0"/>
              </a:spcAft>
            </a:pPr>
            <a:r>
              <a:rPr lang="el-GR" sz="3000" dirty="0" smtClean="0">
                <a:latin typeface="Arial" pitchFamily="34" charset="0"/>
                <a:ea typeface="Times New Roman" pitchFamily="18" charset="0"/>
                <a:cs typeface="Arial" pitchFamily="34" charset="0"/>
              </a:rPr>
              <a:t>Παραδείση Ευανθία-Μαρία (Α.Μ. 40623)</a:t>
            </a:r>
            <a:endParaRPr lang="el-GR" sz="3000" dirty="0" smtClean="0">
              <a:latin typeface="Arial" pitchFamily="34" charset="0"/>
              <a:cs typeface="Arial" pitchFamily="34" charset="0"/>
            </a:endParaRPr>
          </a:p>
          <a:p>
            <a:pPr algn="ctr" eaLnBrk="0" fontAlgn="base" hangingPunct="0">
              <a:lnSpc>
                <a:spcPct val="150000"/>
              </a:lnSpc>
              <a:spcBef>
                <a:spcPct val="0"/>
              </a:spcBef>
              <a:spcAft>
                <a:spcPts val="1200"/>
              </a:spcAft>
            </a:pPr>
            <a:r>
              <a:rPr lang="el-GR" sz="3000" dirty="0" smtClean="0">
                <a:latin typeface="Arial" pitchFamily="34" charset="0"/>
                <a:ea typeface="Times New Roman" pitchFamily="18" charset="0"/>
                <a:cs typeface="Arial" pitchFamily="34" charset="0"/>
              </a:rPr>
              <a:t>Δεμενοπούλου Ευθυμία (Α.Μ. 37562)</a:t>
            </a:r>
            <a:endParaRPr lang="el-GR" sz="3000" dirty="0" smtClean="0">
              <a:latin typeface="Arial" pitchFamily="34" charset="0"/>
              <a:cs typeface="Arial" pitchFamily="34" charset="0"/>
            </a:endParaRPr>
          </a:p>
          <a:p>
            <a:pPr algn="ctr" eaLnBrk="0" fontAlgn="base" hangingPunct="0">
              <a:spcBef>
                <a:spcPct val="0"/>
              </a:spcBef>
              <a:spcAft>
                <a:spcPct val="0"/>
              </a:spcAft>
            </a:pPr>
            <a:endParaRPr lang="el-GR" sz="3000" u="sng" dirty="0" smtClean="0">
              <a:latin typeface="Arial" pitchFamily="34" charset="0"/>
              <a:ea typeface="Times New Roman" pitchFamily="18" charset="0"/>
              <a:cs typeface="Arial" pitchFamily="34" charset="0"/>
            </a:endParaRPr>
          </a:p>
          <a:p>
            <a:pPr algn="ctr" eaLnBrk="0" fontAlgn="base" hangingPunct="0">
              <a:lnSpc>
                <a:spcPct val="150000"/>
              </a:lnSpc>
              <a:spcBef>
                <a:spcPts val="1800"/>
              </a:spcBef>
              <a:spcAft>
                <a:spcPts val="2400"/>
              </a:spcAft>
            </a:pPr>
            <a:r>
              <a:rPr lang="el-GR" sz="3000" u="sng" dirty="0" smtClean="0">
                <a:latin typeface="Arial" pitchFamily="34" charset="0"/>
                <a:ea typeface="Times New Roman" pitchFamily="18" charset="0"/>
                <a:cs typeface="Arial" pitchFamily="34" charset="0"/>
              </a:rPr>
              <a:t>ΕΠΙΒΛΕΠΩΝ ΚΑΘΗΓΗΤΗΣ</a:t>
            </a:r>
            <a:r>
              <a:rPr lang="el-GR" sz="3000" dirty="0" smtClean="0">
                <a:latin typeface="Arial" pitchFamily="34" charset="0"/>
                <a:ea typeface="Times New Roman" pitchFamily="18" charset="0"/>
                <a:cs typeface="Arial" pitchFamily="34" charset="0"/>
              </a:rPr>
              <a:t>:</a:t>
            </a:r>
          </a:p>
          <a:p>
            <a:pPr algn="ctr" eaLnBrk="0" fontAlgn="base" hangingPunct="0">
              <a:spcBef>
                <a:spcPct val="0"/>
              </a:spcBef>
              <a:spcAft>
                <a:spcPct val="0"/>
              </a:spcAft>
            </a:pPr>
            <a:r>
              <a:rPr lang="el-GR" sz="3000" dirty="0" smtClean="0">
                <a:latin typeface="Arial" pitchFamily="34" charset="0"/>
                <a:ea typeface="Times New Roman" pitchFamily="18" charset="0"/>
                <a:cs typeface="Arial" pitchFamily="34" charset="0"/>
              </a:rPr>
              <a:t>Δρ. Κουρνιάτης Νικόλαος</a:t>
            </a:r>
            <a:endParaRPr lang="el-GR" sz="3000" dirty="0" smtClean="0">
              <a:latin typeface="Arial" pitchFamily="34" charset="0"/>
              <a:cs typeface="Arial" pitchFamily="34" charset="0"/>
            </a:endParaRPr>
          </a:p>
          <a:p>
            <a:pPr algn="ctr" eaLnBrk="0" fontAlgn="base" hangingPunct="0">
              <a:lnSpc>
                <a:spcPct val="150000"/>
              </a:lnSpc>
              <a:spcBef>
                <a:spcPct val="0"/>
              </a:spcBef>
              <a:spcAft>
                <a:spcPct val="0"/>
              </a:spcAft>
            </a:pPr>
            <a:endParaRPr lang="el-GR" sz="3000" dirty="0" smtClean="0">
              <a:latin typeface="Arial" pitchFamily="34" charset="0"/>
              <a:ea typeface="Times New Roman" pitchFamily="18" charset="0"/>
              <a:cs typeface="Arial" pitchFamily="34" charset="0"/>
            </a:endParaRPr>
          </a:p>
          <a:p>
            <a:pPr algn="ctr" eaLnBrk="0" fontAlgn="base" hangingPunct="0">
              <a:lnSpc>
                <a:spcPct val="150000"/>
              </a:lnSpc>
              <a:spcBef>
                <a:spcPct val="0"/>
              </a:spcBef>
              <a:spcAft>
                <a:spcPct val="0"/>
              </a:spcAft>
            </a:pPr>
            <a:r>
              <a:rPr lang="el-GR" sz="3000" dirty="0" smtClean="0">
                <a:latin typeface="Arial" pitchFamily="34" charset="0"/>
                <a:ea typeface="Times New Roman" pitchFamily="18" charset="0"/>
                <a:cs typeface="Arial" pitchFamily="34" charset="0"/>
              </a:rPr>
              <a:t>Πειραιάς, Ιούλιος 2017</a:t>
            </a:r>
            <a:r>
              <a:rPr lang="el-GR" sz="3000" dirty="0" smtClean="0">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descr="C:\Users\edik\Desktop\skitsa efi\6 skitso.PNG"/>
          <p:cNvPicPr/>
          <p:nvPr/>
        </p:nvPicPr>
        <p:blipFill>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bwMode="auto">
          <a:xfrm>
            <a:off x="3051126" y="2068480"/>
            <a:ext cx="14144724" cy="10501386"/>
          </a:xfrm>
          <a:prstGeom prst="rect">
            <a:avLst/>
          </a:prstGeom>
          <a:noFill/>
          <a:ln>
            <a:solidFill>
              <a:schemeClr val="tx1"/>
            </a:solidFill>
          </a:ln>
        </p:spPr>
      </p:pic>
      <p:sp>
        <p:nvSpPr>
          <p:cNvPr id="5" name="4 - TextBox"/>
          <p:cNvSpPr txBox="1"/>
          <p:nvPr/>
        </p:nvSpPr>
        <p:spPr>
          <a:xfrm>
            <a:off x="6265836" y="1211224"/>
            <a:ext cx="7429552" cy="523220"/>
          </a:xfrm>
          <a:prstGeom prst="rect">
            <a:avLst/>
          </a:prstGeom>
          <a:noFill/>
        </p:spPr>
        <p:txBody>
          <a:bodyPr wrap="square" rtlCol="0">
            <a:spAutoFit/>
          </a:bodyPr>
          <a:lstStyle/>
          <a:p>
            <a:r>
              <a:rPr lang="el-GR" sz="2800" dirty="0" smtClean="0">
                <a:latin typeface="Arial" pitchFamily="34" charset="0"/>
                <a:cs typeface="Arial" pitchFamily="34" charset="0"/>
              </a:rPr>
              <a:t>Χώροι κατοικίας γύρω από το αίθριο (κάτοψη)</a:t>
            </a:r>
            <a:endParaRPr lang="el-GR"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1"/>
          <p:cNvPicPr/>
          <p:nvPr/>
        </p:nvPicPr>
        <p:blipFill>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2765374" y="2068480"/>
            <a:ext cx="14430476" cy="10287072"/>
          </a:xfrm>
          <a:prstGeom prst="rect">
            <a:avLst/>
          </a:prstGeom>
          <a:noFill/>
          <a:ln>
            <a:solidFill>
              <a:schemeClr val="tx1"/>
            </a:solidFill>
          </a:ln>
        </p:spPr>
      </p:pic>
      <p:sp>
        <p:nvSpPr>
          <p:cNvPr id="3" name="2 - TextBox"/>
          <p:cNvSpPr txBox="1"/>
          <p:nvPr/>
        </p:nvSpPr>
        <p:spPr>
          <a:xfrm>
            <a:off x="7480282" y="1211224"/>
            <a:ext cx="4643470" cy="523220"/>
          </a:xfrm>
          <a:prstGeom prst="rect">
            <a:avLst/>
          </a:prstGeom>
          <a:noFill/>
        </p:spPr>
        <p:txBody>
          <a:bodyPr wrap="square" rtlCol="0">
            <a:spAutoFit/>
          </a:bodyPr>
          <a:lstStyle/>
          <a:p>
            <a:r>
              <a:rPr lang="el-GR" sz="2800" dirty="0" smtClean="0">
                <a:latin typeface="Arial" pitchFamily="34" charset="0"/>
                <a:cs typeface="Arial" pitchFamily="34" charset="0"/>
              </a:rPr>
              <a:t>Σκίτσο Κάτοψης Κατοικίας</a:t>
            </a:r>
            <a:endParaRPr lang="el-GR"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C:\Users\edik\Desktop\skitsa efi\9 skitso.PNG"/>
          <p:cNvPicPr/>
          <p:nvPr/>
        </p:nvPicPr>
        <p:blipFill>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2836812" y="1997042"/>
            <a:ext cx="14716228" cy="10215634"/>
          </a:xfrm>
          <a:prstGeom prst="rect">
            <a:avLst/>
          </a:prstGeom>
          <a:noFill/>
          <a:ln>
            <a:solidFill>
              <a:schemeClr val="tx1"/>
            </a:solidFill>
          </a:ln>
        </p:spPr>
      </p:pic>
      <p:sp>
        <p:nvSpPr>
          <p:cNvPr id="4" name="3 - TextBox"/>
          <p:cNvSpPr txBox="1"/>
          <p:nvPr/>
        </p:nvSpPr>
        <p:spPr>
          <a:xfrm>
            <a:off x="6837340" y="1139786"/>
            <a:ext cx="6357982" cy="523220"/>
          </a:xfrm>
          <a:prstGeom prst="rect">
            <a:avLst/>
          </a:prstGeom>
          <a:noFill/>
        </p:spPr>
        <p:txBody>
          <a:bodyPr wrap="square" rtlCol="0">
            <a:spAutoFit/>
          </a:bodyPr>
          <a:lstStyle/>
          <a:p>
            <a:r>
              <a:rPr lang="el-GR" sz="2800" dirty="0" smtClean="0">
                <a:latin typeface="Arial" pitchFamily="34" charset="0"/>
                <a:cs typeface="Arial" pitchFamily="34" charset="0"/>
              </a:rPr>
              <a:t>Ανάλυση Όγκων – Κίνηση στον χώρο</a:t>
            </a:r>
            <a:endParaRPr lang="el-GR"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object 48"/>
          <p:cNvSpPr/>
          <p:nvPr/>
        </p:nvSpPr>
        <p:spPr>
          <a:xfrm>
            <a:off x="0" y="13392198"/>
            <a:ext cx="15243969" cy="25149"/>
          </a:xfrm>
          <a:custGeom>
            <a:avLst/>
            <a:gdLst/>
            <a:ahLst/>
            <a:cxnLst/>
            <a:rect l="l" t="t" r="r" b="b"/>
            <a:pathLst>
              <a:path w="15243970" h="25148">
                <a:moveTo>
                  <a:pt x="7" y="0"/>
                </a:moveTo>
                <a:lnTo>
                  <a:pt x="0" y="21998"/>
                </a:lnTo>
                <a:lnTo>
                  <a:pt x="15240208" y="25148"/>
                </a:lnTo>
                <a:lnTo>
                  <a:pt x="15243963" y="25148"/>
                </a:lnTo>
                <a:lnTo>
                  <a:pt x="15243970" y="3150"/>
                </a:lnTo>
                <a:lnTo>
                  <a:pt x="7" y="0"/>
                </a:lnTo>
              </a:path>
            </a:pathLst>
          </a:custGeom>
          <a:solidFill>
            <a:srgbClr val="A3A2A2"/>
          </a:solidFill>
        </p:spPr>
        <p:txBody>
          <a:bodyPr wrap="square" lIns="0" tIns="0" rIns="0" bIns="0" rtlCol="0">
            <a:noAutofit/>
          </a:bodyPr>
          <a:lstStyle/>
          <a:p>
            <a:endParaRPr/>
          </a:p>
        </p:txBody>
      </p:sp>
      <p:sp>
        <p:nvSpPr>
          <p:cNvPr id="64" name="object 64"/>
          <p:cNvSpPr/>
          <p:nvPr/>
        </p:nvSpPr>
        <p:spPr>
          <a:xfrm>
            <a:off x="4477523" y="5342649"/>
            <a:ext cx="12183" cy="13144"/>
          </a:xfrm>
          <a:custGeom>
            <a:avLst/>
            <a:gdLst/>
            <a:ahLst/>
            <a:cxnLst/>
            <a:rect l="l" t="t" r="r" b="b"/>
            <a:pathLst>
              <a:path w="12182" h="13144">
                <a:moveTo>
                  <a:pt x="10909" y="0"/>
                </a:moveTo>
                <a:lnTo>
                  <a:pt x="0" y="2071"/>
                </a:lnTo>
                <a:lnTo>
                  <a:pt x="5928" y="13144"/>
                </a:lnTo>
                <a:lnTo>
                  <a:pt x="5672" y="10607"/>
                </a:lnTo>
                <a:lnTo>
                  <a:pt x="11972" y="10607"/>
                </a:lnTo>
                <a:lnTo>
                  <a:pt x="9916" y="1738"/>
                </a:lnTo>
                <a:lnTo>
                  <a:pt x="10909" y="0"/>
                </a:lnTo>
                <a:close/>
              </a:path>
              <a:path w="12182" h="13144">
                <a:moveTo>
                  <a:pt x="11972" y="10607"/>
                </a:moveTo>
                <a:lnTo>
                  <a:pt x="5672" y="10607"/>
                </a:lnTo>
                <a:lnTo>
                  <a:pt x="12182" y="11515"/>
                </a:lnTo>
                <a:lnTo>
                  <a:pt x="11972" y="10607"/>
                </a:lnTo>
                <a:close/>
              </a:path>
            </a:pathLst>
          </a:custGeom>
          <a:solidFill>
            <a:srgbClr val="ED1C24"/>
          </a:solidFill>
        </p:spPr>
        <p:txBody>
          <a:bodyPr wrap="square" lIns="0" tIns="0" rIns="0" bIns="0" rtlCol="0">
            <a:noAutofit/>
          </a:bodyPr>
          <a:lstStyle/>
          <a:p>
            <a:endParaRPr/>
          </a:p>
        </p:txBody>
      </p:sp>
      <p:pic>
        <p:nvPicPr>
          <p:cNvPr id="8" name="Picture 9" descr="C:\Users\edik\Desktop\skitsa efi\10 skitso.PNG"/>
          <p:cNvPicPr/>
          <p:nvPr/>
        </p:nvPicPr>
        <p:blipFill>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3122564" y="2211356"/>
            <a:ext cx="14359038" cy="10287072"/>
          </a:xfrm>
          <a:prstGeom prst="rect">
            <a:avLst/>
          </a:prstGeom>
          <a:noFill/>
          <a:ln>
            <a:solidFill>
              <a:schemeClr val="tx1"/>
            </a:solidFill>
          </a:ln>
        </p:spPr>
      </p:pic>
      <p:sp>
        <p:nvSpPr>
          <p:cNvPr id="10" name="9 - TextBox"/>
          <p:cNvSpPr txBox="1"/>
          <p:nvPr/>
        </p:nvSpPr>
        <p:spPr>
          <a:xfrm>
            <a:off x="6480150" y="1282662"/>
            <a:ext cx="6858048" cy="523220"/>
          </a:xfrm>
          <a:prstGeom prst="rect">
            <a:avLst/>
          </a:prstGeom>
          <a:noFill/>
        </p:spPr>
        <p:txBody>
          <a:bodyPr wrap="square" rtlCol="0">
            <a:spAutoFit/>
          </a:bodyPr>
          <a:lstStyle/>
          <a:p>
            <a:r>
              <a:rPr lang="el-GR" sz="2800" dirty="0" smtClean="0">
                <a:latin typeface="Arial" pitchFamily="34" charset="0"/>
                <a:cs typeface="Arial" pitchFamily="34" charset="0"/>
              </a:rPr>
              <a:t>Ανάλυση Όγκων – Υψομετρικές Διαφορές</a:t>
            </a:r>
            <a:endParaRPr lang="el-GR" sz="2800" dirty="0">
              <a:latin typeface="Arial" pitchFamily="34" charset="0"/>
              <a:cs typeface="Arial" pitchFamily="34" charset="0"/>
            </a:endParaRPr>
          </a:p>
        </p:txBody>
      </p:sp>
    </p:spTree>
    <p:extLst>
      <p:ext uri="{BB962C8B-B14F-4D97-AF65-F5344CB8AC3E}">
        <p14:creationId xmlns:p14="http://schemas.microsoft.com/office/powerpoint/2010/main" xmlns="" val="40522825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object 64"/>
          <p:cNvSpPr/>
          <p:nvPr/>
        </p:nvSpPr>
        <p:spPr>
          <a:xfrm>
            <a:off x="4477523" y="5342649"/>
            <a:ext cx="12183" cy="13144"/>
          </a:xfrm>
          <a:custGeom>
            <a:avLst/>
            <a:gdLst/>
            <a:ahLst/>
            <a:cxnLst/>
            <a:rect l="l" t="t" r="r" b="b"/>
            <a:pathLst>
              <a:path w="12182" h="13144">
                <a:moveTo>
                  <a:pt x="10909" y="0"/>
                </a:moveTo>
                <a:lnTo>
                  <a:pt x="0" y="2071"/>
                </a:lnTo>
                <a:lnTo>
                  <a:pt x="5928" y="13144"/>
                </a:lnTo>
                <a:lnTo>
                  <a:pt x="5672" y="10607"/>
                </a:lnTo>
                <a:lnTo>
                  <a:pt x="11972" y="10607"/>
                </a:lnTo>
                <a:lnTo>
                  <a:pt x="9916" y="1738"/>
                </a:lnTo>
                <a:lnTo>
                  <a:pt x="10909" y="0"/>
                </a:lnTo>
                <a:close/>
              </a:path>
              <a:path w="12182" h="13144">
                <a:moveTo>
                  <a:pt x="11972" y="10607"/>
                </a:moveTo>
                <a:lnTo>
                  <a:pt x="5672" y="10607"/>
                </a:lnTo>
                <a:lnTo>
                  <a:pt x="12182" y="11515"/>
                </a:lnTo>
                <a:lnTo>
                  <a:pt x="11972" y="10607"/>
                </a:lnTo>
                <a:close/>
              </a:path>
            </a:pathLst>
          </a:custGeom>
          <a:solidFill>
            <a:srgbClr val="ED1C24"/>
          </a:solidFill>
        </p:spPr>
        <p:txBody>
          <a:bodyPr wrap="square" lIns="0" tIns="0" rIns="0" bIns="0" rtlCol="0">
            <a:noAutofit/>
          </a:bodyPr>
          <a:lstStyle/>
          <a:p>
            <a:endParaRPr/>
          </a:p>
        </p:txBody>
      </p:sp>
      <p:sp>
        <p:nvSpPr>
          <p:cNvPr id="9" name="Rectangle 8"/>
          <p:cNvSpPr/>
          <p:nvPr/>
        </p:nvSpPr>
        <p:spPr>
          <a:xfrm>
            <a:off x="407920" y="425406"/>
            <a:ext cx="19288259" cy="1746618"/>
          </a:xfrm>
          <a:prstGeom prst="rect">
            <a:avLst/>
          </a:prstGeom>
        </p:spPr>
        <p:txBody>
          <a:bodyPr wrap="square" lIns="91424" tIns="45713" rIns="91424" bIns="45713">
            <a:spAutoFit/>
          </a:bodyPr>
          <a:lstStyle/>
          <a:p>
            <a:pPr>
              <a:lnSpc>
                <a:spcPct val="150000"/>
              </a:lnSpc>
              <a:spcAft>
                <a:spcPts val="1200"/>
              </a:spcAft>
              <a:buFont typeface="Wingdings" pitchFamily="2" charset="2"/>
              <a:buChar char="q"/>
            </a:pPr>
            <a:r>
              <a:rPr lang="el-GR" sz="2900" b="1" dirty="0" smtClean="0">
                <a:latin typeface="Arial" pitchFamily="34" charset="0"/>
                <a:cs typeface="Arial" pitchFamily="34" charset="0"/>
              </a:rPr>
              <a:t> Περιβάλλων Χώρος</a:t>
            </a:r>
          </a:p>
          <a:p>
            <a:pPr>
              <a:lnSpc>
                <a:spcPct val="200000"/>
              </a:lnSpc>
              <a:spcAft>
                <a:spcPts val="2399"/>
              </a:spcAft>
            </a:pPr>
            <a:r>
              <a:rPr lang="el-GR" sz="2700" dirty="0" smtClean="0">
                <a:latin typeface="Arial" pitchFamily="34" charset="0"/>
                <a:cs typeface="Arial" pitchFamily="34" charset="0"/>
              </a:rPr>
              <a:t>Εξαιτίας της κλίσης του εδάφους ο περιβάλλων χώρος  αποτελείται από τρία κύρια επίπεδα :</a:t>
            </a:r>
          </a:p>
        </p:txBody>
      </p:sp>
      <p:pic>
        <p:nvPicPr>
          <p:cNvPr id="4" name="Picture 2" descr="C:\Users\EYA\Documents\Θεωρητικα\Εικονες\Εξωτερικες\Εικονα 1.jpg"/>
          <p:cNvPicPr>
            <a:picLocks noChangeAspect="1" noChangeArrowheads="1"/>
          </p:cNvPicPr>
          <p:nvPr/>
        </p:nvPicPr>
        <p:blipFill>
          <a:blip r:embed="rId2"/>
          <a:srcRect/>
          <a:stretch>
            <a:fillRect/>
          </a:stretch>
        </p:blipFill>
        <p:spPr bwMode="auto">
          <a:xfrm>
            <a:off x="2122432" y="2354232"/>
            <a:ext cx="16000488" cy="10429947"/>
          </a:xfrm>
          <a:prstGeom prst="rect">
            <a:avLst/>
          </a:prstGeom>
          <a:noFill/>
        </p:spPr>
      </p:pic>
    </p:spTree>
    <p:extLst>
      <p:ext uri="{BB962C8B-B14F-4D97-AF65-F5344CB8AC3E}">
        <p14:creationId xmlns:p14="http://schemas.microsoft.com/office/powerpoint/2010/main" xmlns="" val="9046396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y Movie2.mp4">
            <a:hlinkClick r:id="" action="ppaction://media"/>
          </p:cNvPr>
          <p:cNvPicPr>
            <a:picLocks noRot="1" noChangeAspect="1"/>
          </p:cNvPicPr>
          <p:nvPr>
            <a:videoFile r:link="rId1"/>
          </p:nvPr>
        </p:nvPicPr>
        <p:blipFill>
          <a:blip r:embed="rId3"/>
          <a:stretch>
            <a:fillRect/>
          </a:stretch>
        </p:blipFill>
        <p:spPr>
          <a:xfrm>
            <a:off x="0" y="0"/>
            <a:ext cx="20104100" cy="13427122"/>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object 64"/>
          <p:cNvSpPr/>
          <p:nvPr/>
        </p:nvSpPr>
        <p:spPr>
          <a:xfrm>
            <a:off x="4477523" y="5342649"/>
            <a:ext cx="12183" cy="13144"/>
          </a:xfrm>
          <a:custGeom>
            <a:avLst/>
            <a:gdLst/>
            <a:ahLst/>
            <a:cxnLst/>
            <a:rect l="l" t="t" r="r" b="b"/>
            <a:pathLst>
              <a:path w="12182" h="13144">
                <a:moveTo>
                  <a:pt x="10909" y="0"/>
                </a:moveTo>
                <a:lnTo>
                  <a:pt x="0" y="2071"/>
                </a:lnTo>
                <a:lnTo>
                  <a:pt x="5928" y="13144"/>
                </a:lnTo>
                <a:lnTo>
                  <a:pt x="5672" y="10607"/>
                </a:lnTo>
                <a:lnTo>
                  <a:pt x="11972" y="10607"/>
                </a:lnTo>
                <a:lnTo>
                  <a:pt x="9916" y="1738"/>
                </a:lnTo>
                <a:lnTo>
                  <a:pt x="10909" y="0"/>
                </a:lnTo>
                <a:close/>
              </a:path>
              <a:path w="12182" h="13144">
                <a:moveTo>
                  <a:pt x="11972" y="10607"/>
                </a:moveTo>
                <a:lnTo>
                  <a:pt x="5672" y="10607"/>
                </a:lnTo>
                <a:lnTo>
                  <a:pt x="12182" y="11515"/>
                </a:lnTo>
                <a:lnTo>
                  <a:pt x="11972" y="10607"/>
                </a:lnTo>
                <a:close/>
              </a:path>
            </a:pathLst>
          </a:custGeom>
          <a:solidFill>
            <a:srgbClr val="ED1C24"/>
          </a:solidFill>
        </p:spPr>
        <p:txBody>
          <a:bodyPr wrap="square" lIns="0" tIns="0" rIns="0" bIns="0" rtlCol="0">
            <a:noAutofit/>
          </a:bodyPr>
          <a:lstStyle/>
          <a:p>
            <a:endParaRPr/>
          </a:p>
        </p:txBody>
      </p:sp>
      <p:sp>
        <p:nvSpPr>
          <p:cNvPr id="67" name="object 67"/>
          <p:cNvSpPr txBox="1"/>
          <p:nvPr/>
        </p:nvSpPr>
        <p:spPr>
          <a:xfrm>
            <a:off x="2336746" y="782595"/>
            <a:ext cx="8358247" cy="500067"/>
          </a:xfrm>
          <a:prstGeom prst="rect">
            <a:avLst/>
          </a:prstGeom>
        </p:spPr>
        <p:txBody>
          <a:bodyPr vert="horz" wrap="square" lIns="0" tIns="0" rIns="0" bIns="0" rtlCol="0">
            <a:noAutofit/>
          </a:bodyPr>
          <a:lstStyle/>
          <a:p>
            <a:pPr marL="12697" marR="12697" algn="ctr">
              <a:lnSpc>
                <a:spcPts val="2820"/>
              </a:lnSpc>
            </a:pPr>
            <a:endParaRPr sz="4000" b="1" dirty="0">
              <a:latin typeface="Arial" pitchFamily="34" charset="0"/>
              <a:cs typeface="Arial" pitchFamily="34" charset="0"/>
            </a:endParaRPr>
          </a:p>
        </p:txBody>
      </p:sp>
      <p:sp>
        <p:nvSpPr>
          <p:cNvPr id="8" name="Rectangle 7"/>
          <p:cNvSpPr/>
          <p:nvPr/>
        </p:nvSpPr>
        <p:spPr>
          <a:xfrm>
            <a:off x="979424" y="782596"/>
            <a:ext cx="17818142" cy="11144062"/>
          </a:xfrm>
          <a:prstGeom prst="rect">
            <a:avLst/>
          </a:prstGeom>
        </p:spPr>
        <p:txBody>
          <a:bodyPr wrap="square" lIns="91424" tIns="45713" rIns="91424" bIns="45713">
            <a:spAutoFit/>
          </a:bodyPr>
          <a:lstStyle/>
          <a:p>
            <a:pPr algn="ctr">
              <a:lnSpc>
                <a:spcPct val="150000"/>
              </a:lnSpc>
              <a:spcAft>
                <a:spcPts val="1201"/>
              </a:spcAft>
            </a:pPr>
            <a:r>
              <a:rPr lang="el-GR" sz="3600" b="1" dirty="0" smtClean="0">
                <a:latin typeface="Arial" pitchFamily="34" charset="0"/>
                <a:cs typeface="Arial" pitchFamily="34" charset="0"/>
              </a:rPr>
              <a:t>Οικισμός  Αγίου Νικολάου</a:t>
            </a:r>
          </a:p>
          <a:p>
            <a:pPr algn="just">
              <a:lnSpc>
                <a:spcPct val="200000"/>
              </a:lnSpc>
              <a:spcBef>
                <a:spcPts val="1500"/>
              </a:spcBef>
              <a:spcAft>
                <a:spcPts val="1500"/>
              </a:spcAft>
              <a:buFont typeface="Wingdings" pitchFamily="2" charset="2"/>
              <a:buChar char="Ø"/>
            </a:pPr>
            <a:r>
              <a:rPr lang="el-GR" sz="2900" b="1" dirty="0" smtClean="0">
                <a:latin typeface="Arial" pitchFamily="34" charset="0"/>
                <a:cs typeface="Arial" pitchFamily="34" charset="0"/>
              </a:rPr>
              <a:t>Τοποθεσία</a:t>
            </a:r>
          </a:p>
          <a:p>
            <a:pPr algn="just">
              <a:lnSpc>
                <a:spcPct val="200000"/>
              </a:lnSpc>
              <a:spcAft>
                <a:spcPts val="800"/>
              </a:spcAft>
            </a:pPr>
            <a:r>
              <a:rPr lang="el-GR" sz="2700" dirty="0" smtClean="0">
                <a:latin typeface="Arial" pitchFamily="34" charset="0"/>
                <a:cs typeface="Arial" pitchFamily="34" charset="0"/>
              </a:rPr>
              <a:t>Ανήκει στον δήμο της Αναβύσσου. Βρίσκεται στο ύψωμα πάνω από την παραλιακή λεωφόρο Αθηνών-Σουνίου στα νοτιοανατολικά προάστια της  Αττικής . Το έδαφος είναι απόκρημνο σε βουνοπλαγιά με έντονη κλίση. </a:t>
            </a:r>
            <a:endParaRPr lang="el-GR" sz="2700" b="1" dirty="0" smtClean="0">
              <a:latin typeface="Arial" pitchFamily="34" charset="0"/>
              <a:cs typeface="Arial" pitchFamily="34" charset="0"/>
            </a:endParaRPr>
          </a:p>
          <a:p>
            <a:pPr algn="just">
              <a:lnSpc>
                <a:spcPct val="200000"/>
              </a:lnSpc>
              <a:spcBef>
                <a:spcPts val="1500"/>
              </a:spcBef>
              <a:spcAft>
                <a:spcPts val="1500"/>
              </a:spcAft>
              <a:buFont typeface="Wingdings" pitchFamily="2" charset="2"/>
              <a:buChar char="Ø"/>
            </a:pPr>
            <a:r>
              <a:rPr lang="el-GR" sz="3100" b="1" dirty="0" smtClean="0">
                <a:latin typeface="Arial" pitchFamily="34" charset="0"/>
                <a:cs typeface="Arial" pitchFamily="34" charset="0"/>
              </a:rPr>
              <a:t> </a:t>
            </a:r>
            <a:r>
              <a:rPr lang="el-GR" sz="2900" b="1" dirty="0" smtClean="0">
                <a:latin typeface="Arial" pitchFamily="34" charset="0"/>
                <a:cs typeface="Arial" pitchFamily="34" charset="0"/>
              </a:rPr>
              <a:t>Κλίμα</a:t>
            </a:r>
          </a:p>
          <a:p>
            <a:pPr algn="just">
              <a:lnSpc>
                <a:spcPct val="200000"/>
              </a:lnSpc>
              <a:spcAft>
                <a:spcPts val="1500"/>
              </a:spcAft>
            </a:pPr>
            <a:r>
              <a:rPr lang="el-GR" sz="2700" dirty="0" smtClean="0">
                <a:latin typeface="Arial" pitchFamily="34" charset="0"/>
                <a:cs typeface="Arial" pitchFamily="34" charset="0"/>
              </a:rPr>
              <a:t>Το κλίμα είναι εύκρατο μεσογειακό όπως και στην υπόλοιπη Αττική. Οι ηλιόλουστες μέρες είναι ένα σύνηθες φαινόμενο ενώ οι βροχοπτώσεις  συμβαίνουν κυρίως από τον Οκτώβριο ως τον Απρίλιο. Τους καλοκαιρινούς μήνες σημειώνονται πολύ συχνά καύσωνες με την θερμοκρασία να ανεβαίνει σε υψηλά επίπεδα.</a:t>
            </a:r>
            <a:r>
              <a:rPr lang="el-GR" sz="2900" b="1" dirty="0" smtClean="0">
                <a:latin typeface="Arial" pitchFamily="34" charset="0"/>
                <a:cs typeface="Arial" pitchFamily="34" charset="0"/>
              </a:rPr>
              <a:t> </a:t>
            </a:r>
          </a:p>
          <a:p>
            <a:pPr algn="just">
              <a:lnSpc>
                <a:spcPct val="200000"/>
              </a:lnSpc>
              <a:spcBef>
                <a:spcPts val="1500"/>
              </a:spcBef>
              <a:spcAft>
                <a:spcPts val="1500"/>
              </a:spcAft>
              <a:buFont typeface="Wingdings" pitchFamily="2" charset="2"/>
              <a:buChar char="Ø"/>
            </a:pPr>
            <a:r>
              <a:rPr lang="el-GR" sz="2900" b="1" dirty="0" smtClean="0">
                <a:latin typeface="Arial" pitchFamily="34" charset="0"/>
                <a:cs typeface="Arial" pitchFamily="34" charset="0"/>
              </a:rPr>
              <a:t>Αρχιτεκτονική Περιοχής</a:t>
            </a:r>
          </a:p>
          <a:p>
            <a:pPr algn="just">
              <a:lnSpc>
                <a:spcPct val="200000"/>
              </a:lnSpc>
            </a:pPr>
            <a:r>
              <a:rPr lang="el-GR" sz="2700" dirty="0" smtClean="0">
                <a:latin typeface="Arial" pitchFamily="34" charset="0"/>
                <a:cs typeface="Arial" pitchFamily="34" charset="0"/>
              </a:rPr>
              <a:t>Υπάρχει απουσία κάποιου αρχιτεκτονικού ρυθμού στην περιοχή με αποτέλεσμα τα κτίρια να παρουσιάζουν μια ανομοιογένεια μεταξύ τους, τόσο μορφολογικά όσο και σχεδιαστικά.</a:t>
            </a:r>
          </a:p>
        </p:txBody>
      </p:sp>
    </p:spTree>
    <p:extLst>
      <p:ext uri="{BB962C8B-B14F-4D97-AF65-F5344CB8AC3E}">
        <p14:creationId xmlns:p14="http://schemas.microsoft.com/office/powerpoint/2010/main" xmlns="" val="3171667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0104100" cy="13423900"/>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EYA\Documents\Θεωρητικα\Εικονες\Εξωτερικες\Εικονα 5.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EYA\Documents\Θεωρητικα\Εικονες\Εξωτερικες\Εικονα 6.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EYA\Documents\Θεωρητικα\Εικονες\Εξωτερικες\Εικονα 7.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EYA\Documents\Θεωρητικα\Εικονες\Εξωτερικες\Εικονα 8.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YA\Documents\Θεωρητικα\Εικονες\Εξωτερικες\Εικονα 2.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EYA\Documents\Θεωρητικα\Εικονες\Εξωτερικες\Εικονα 3.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object 64"/>
          <p:cNvSpPr/>
          <p:nvPr/>
        </p:nvSpPr>
        <p:spPr>
          <a:xfrm>
            <a:off x="4477523" y="5342649"/>
            <a:ext cx="12183" cy="13144"/>
          </a:xfrm>
          <a:custGeom>
            <a:avLst/>
            <a:gdLst/>
            <a:ahLst/>
            <a:cxnLst/>
            <a:rect l="l" t="t" r="r" b="b"/>
            <a:pathLst>
              <a:path w="12182" h="13144">
                <a:moveTo>
                  <a:pt x="10909" y="0"/>
                </a:moveTo>
                <a:lnTo>
                  <a:pt x="0" y="2071"/>
                </a:lnTo>
                <a:lnTo>
                  <a:pt x="5928" y="13144"/>
                </a:lnTo>
                <a:lnTo>
                  <a:pt x="5672" y="10607"/>
                </a:lnTo>
                <a:lnTo>
                  <a:pt x="11972" y="10607"/>
                </a:lnTo>
                <a:lnTo>
                  <a:pt x="9916" y="1738"/>
                </a:lnTo>
                <a:lnTo>
                  <a:pt x="10909" y="0"/>
                </a:lnTo>
                <a:close/>
              </a:path>
              <a:path w="12182" h="13144">
                <a:moveTo>
                  <a:pt x="11972" y="10607"/>
                </a:moveTo>
                <a:lnTo>
                  <a:pt x="5672" y="10607"/>
                </a:lnTo>
                <a:lnTo>
                  <a:pt x="12182" y="11515"/>
                </a:lnTo>
                <a:lnTo>
                  <a:pt x="11972" y="10607"/>
                </a:lnTo>
                <a:close/>
              </a:path>
            </a:pathLst>
          </a:custGeom>
          <a:solidFill>
            <a:srgbClr val="ED1C24"/>
          </a:solidFill>
        </p:spPr>
        <p:txBody>
          <a:bodyPr wrap="square" lIns="0" tIns="0" rIns="0" bIns="0" rtlCol="0">
            <a:noAutofit/>
          </a:bodyPr>
          <a:lstStyle/>
          <a:p>
            <a:endParaRPr/>
          </a:p>
        </p:txBody>
      </p:sp>
      <p:pic>
        <p:nvPicPr>
          <p:cNvPr id="5" name="4 - Εικόνα"/>
          <p:cNvPicPr/>
          <p:nvPr/>
        </p:nvPicPr>
        <p:blipFill>
          <a:blip r:embed="rId2"/>
          <a:srcRect/>
          <a:stretch>
            <a:fillRect/>
          </a:stretch>
        </p:blipFill>
        <p:spPr bwMode="auto">
          <a:xfrm>
            <a:off x="2908250" y="1925604"/>
            <a:ext cx="14359038" cy="10287072"/>
          </a:xfrm>
          <a:prstGeom prst="rect">
            <a:avLst/>
          </a:prstGeom>
          <a:noFill/>
          <a:ln w="9525">
            <a:solidFill>
              <a:schemeClr val="tx1"/>
            </a:solidFill>
            <a:miter lim="800000"/>
            <a:headEnd/>
            <a:tailEnd/>
          </a:ln>
        </p:spPr>
      </p:pic>
      <p:sp>
        <p:nvSpPr>
          <p:cNvPr id="7" name="6 - TextBox"/>
          <p:cNvSpPr txBox="1"/>
          <p:nvPr/>
        </p:nvSpPr>
        <p:spPr>
          <a:xfrm>
            <a:off x="6408712" y="1282662"/>
            <a:ext cx="7643866" cy="523220"/>
          </a:xfrm>
          <a:prstGeom prst="rect">
            <a:avLst/>
          </a:prstGeom>
          <a:noFill/>
        </p:spPr>
        <p:txBody>
          <a:bodyPr wrap="square" rtlCol="0">
            <a:spAutoFit/>
          </a:bodyPr>
          <a:lstStyle/>
          <a:p>
            <a:r>
              <a:rPr lang="el-GR" sz="2800" dirty="0" smtClean="0">
                <a:latin typeface="+mj-lt"/>
              </a:rPr>
              <a:t>Οικισμός Αγίου Νικόλαου </a:t>
            </a:r>
            <a:r>
              <a:rPr lang="en-US" sz="2800" dirty="0" smtClean="0">
                <a:latin typeface="+mj-lt"/>
              </a:rPr>
              <a:t> </a:t>
            </a:r>
            <a:r>
              <a:rPr lang="el-GR" sz="2800" dirty="0" smtClean="0">
                <a:latin typeface="+mj-lt"/>
              </a:rPr>
              <a:t>- </a:t>
            </a:r>
            <a:r>
              <a:rPr lang="en-US" sz="2800" dirty="0" smtClean="0">
                <a:latin typeface="+mj-lt"/>
              </a:rPr>
              <a:t> </a:t>
            </a:r>
            <a:r>
              <a:rPr lang="el-GR" sz="2800" dirty="0" smtClean="0">
                <a:latin typeface="+mj-lt"/>
              </a:rPr>
              <a:t>Αεροφωτογραφία</a:t>
            </a:r>
            <a:endParaRPr lang="el-GR" sz="2800" dirty="0">
              <a:latin typeface="+mj-lt"/>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EYA\Documents\Θεωρητικα\Εικονες\Εξωτερικες\Εικονα 4.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EYA\Documents\Θεωρητικα\Εικονες\Εξωτερικες\Εικονα 9.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EYA\Documents\Θεωρητικα\Εικονες\Εσωτερικες\4-Διαδρομος 1.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EYA\Documents\Θεωρητικα\Εικονες\Εσωτερικες\5-Καθιστικό.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EYA\Documents\Θεωρητικα\Εικονες\Εσωτερικες\6-Διάδρομος 2.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Users\EYA\Documents\Θεωρητικα\Εικονες\Εσωτερικες\9-Διαδρομος 3.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Users\EYA\Documents\Θεωρητικα\Εικονες\Εσωτερικες\10-Λουτρό.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Users\EYA\Documents\Θεωρητικα\Εικονες\Εσωτερικες\8-Υπνοδωμάτιο Παιδιου 2.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EYA\Documents\Θεωρητικα\Εικονες\Εσωτερικες\7-Υπνοδωμάτιο Παιδιού 1.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C:\Users\EYA\Documents\Θεωρητικα\Εικονες\Εσωτερικες\1-Υπνοδωμάτιο Γονίων.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object 64"/>
          <p:cNvSpPr/>
          <p:nvPr/>
        </p:nvSpPr>
        <p:spPr>
          <a:xfrm>
            <a:off x="4477523" y="5342649"/>
            <a:ext cx="12183" cy="13144"/>
          </a:xfrm>
          <a:custGeom>
            <a:avLst/>
            <a:gdLst/>
            <a:ahLst/>
            <a:cxnLst/>
            <a:rect l="l" t="t" r="r" b="b"/>
            <a:pathLst>
              <a:path w="12182" h="13144">
                <a:moveTo>
                  <a:pt x="10909" y="0"/>
                </a:moveTo>
                <a:lnTo>
                  <a:pt x="0" y="2071"/>
                </a:lnTo>
                <a:lnTo>
                  <a:pt x="5928" y="13144"/>
                </a:lnTo>
                <a:lnTo>
                  <a:pt x="5672" y="10607"/>
                </a:lnTo>
                <a:lnTo>
                  <a:pt x="11972" y="10607"/>
                </a:lnTo>
                <a:lnTo>
                  <a:pt x="9916" y="1738"/>
                </a:lnTo>
                <a:lnTo>
                  <a:pt x="10909" y="0"/>
                </a:lnTo>
                <a:close/>
              </a:path>
              <a:path w="12182" h="13144">
                <a:moveTo>
                  <a:pt x="11972" y="10607"/>
                </a:moveTo>
                <a:lnTo>
                  <a:pt x="5672" y="10607"/>
                </a:lnTo>
                <a:lnTo>
                  <a:pt x="12182" y="11515"/>
                </a:lnTo>
                <a:lnTo>
                  <a:pt x="11972" y="10607"/>
                </a:lnTo>
                <a:close/>
              </a:path>
            </a:pathLst>
          </a:custGeom>
          <a:solidFill>
            <a:srgbClr val="ED1C24"/>
          </a:solidFill>
        </p:spPr>
        <p:txBody>
          <a:bodyPr wrap="square" lIns="0" tIns="0" rIns="0" bIns="0" rtlCol="0">
            <a:noAutofit/>
          </a:bodyPr>
          <a:lstStyle/>
          <a:p>
            <a:endParaRPr/>
          </a:p>
        </p:txBody>
      </p:sp>
      <p:sp>
        <p:nvSpPr>
          <p:cNvPr id="9" name="Rectangle 8"/>
          <p:cNvSpPr/>
          <p:nvPr/>
        </p:nvSpPr>
        <p:spPr>
          <a:xfrm>
            <a:off x="479360" y="1068347"/>
            <a:ext cx="19216822" cy="6919829"/>
          </a:xfrm>
          <a:prstGeom prst="rect">
            <a:avLst/>
          </a:prstGeom>
        </p:spPr>
        <p:txBody>
          <a:bodyPr wrap="square" lIns="91424" tIns="45713" rIns="91424" bIns="45713">
            <a:spAutoFit/>
          </a:bodyPr>
          <a:lstStyle/>
          <a:p>
            <a:pPr algn="ctr">
              <a:lnSpc>
                <a:spcPct val="150000"/>
              </a:lnSpc>
              <a:spcAft>
                <a:spcPts val="800"/>
              </a:spcAft>
            </a:pPr>
            <a:r>
              <a:rPr lang="el-GR" sz="3600" b="1" dirty="0" smtClean="0">
                <a:latin typeface="Arial" pitchFamily="34" charset="0"/>
                <a:cs typeface="Arial" pitchFamily="34" charset="0"/>
              </a:rPr>
              <a:t>Μορφολογία Οικοπέδου</a:t>
            </a:r>
          </a:p>
          <a:p>
            <a:pPr algn="just">
              <a:lnSpc>
                <a:spcPct val="150000"/>
              </a:lnSpc>
              <a:spcBef>
                <a:spcPts val="1800"/>
              </a:spcBef>
              <a:spcAft>
                <a:spcPts val="1800"/>
              </a:spcAft>
              <a:buFont typeface="Wingdings" pitchFamily="2" charset="2"/>
              <a:buChar char="q"/>
            </a:pPr>
            <a:r>
              <a:rPr lang="en-US" sz="2900" b="1" dirty="0" smtClean="0">
                <a:latin typeface="Arial" pitchFamily="34" charset="0"/>
                <a:cs typeface="Arial" pitchFamily="34" charset="0"/>
              </a:rPr>
              <a:t> </a:t>
            </a:r>
            <a:r>
              <a:rPr lang="el-GR" sz="2900" b="1" dirty="0" smtClean="0">
                <a:latin typeface="Arial" pitchFamily="34" charset="0"/>
                <a:cs typeface="Arial" pitchFamily="34" charset="0"/>
              </a:rPr>
              <a:t>Τοποθεσία</a:t>
            </a:r>
          </a:p>
          <a:p>
            <a:pPr lvl="1" algn="just">
              <a:lnSpc>
                <a:spcPct val="200000"/>
              </a:lnSpc>
              <a:spcAft>
                <a:spcPts val="800"/>
              </a:spcAft>
              <a:buFont typeface="Wingdings" pitchFamily="2" charset="2"/>
              <a:buChar char="Ø"/>
            </a:pPr>
            <a:r>
              <a:rPr lang="en-US" sz="2700" dirty="0" smtClean="0">
                <a:latin typeface="Arial" pitchFamily="34" charset="0"/>
                <a:cs typeface="Arial" pitchFamily="34" charset="0"/>
              </a:rPr>
              <a:t> </a:t>
            </a:r>
            <a:r>
              <a:rPr lang="el-GR" sz="2700" dirty="0" smtClean="0">
                <a:latin typeface="Arial" pitchFamily="34" charset="0"/>
                <a:cs typeface="Arial" pitchFamily="34" charset="0"/>
              </a:rPr>
              <a:t>Το οικόπεδο βρίσκεται στην οδό Ψυχάρη 5. </a:t>
            </a:r>
          </a:p>
          <a:p>
            <a:pPr lvl="1" algn="just">
              <a:lnSpc>
                <a:spcPct val="200000"/>
              </a:lnSpc>
              <a:spcAft>
                <a:spcPts val="800"/>
              </a:spcAft>
              <a:buFont typeface="Wingdings" pitchFamily="2" charset="2"/>
              <a:buChar char="Ø"/>
            </a:pPr>
            <a:r>
              <a:rPr lang="en-US" sz="2700" dirty="0" smtClean="0">
                <a:latin typeface="Arial" pitchFamily="34" charset="0"/>
                <a:cs typeface="Arial" pitchFamily="34" charset="0"/>
              </a:rPr>
              <a:t> </a:t>
            </a:r>
            <a:r>
              <a:rPr lang="el-GR" sz="2700" dirty="0" smtClean="0">
                <a:latin typeface="Arial" pitchFamily="34" charset="0"/>
                <a:cs typeface="Arial" pitchFamily="34" charset="0"/>
              </a:rPr>
              <a:t>Έχει προνομιακή θέση με μεγάλη κλίση και θέα στο Σαρωνικό. </a:t>
            </a:r>
          </a:p>
          <a:p>
            <a:pPr lvl="1" algn="just">
              <a:lnSpc>
                <a:spcPct val="200000"/>
              </a:lnSpc>
              <a:spcAft>
                <a:spcPts val="800"/>
              </a:spcAft>
              <a:buFont typeface="Wingdings" pitchFamily="2" charset="2"/>
              <a:buChar char="Ø"/>
            </a:pPr>
            <a:r>
              <a:rPr lang="en-US" sz="2700" dirty="0" smtClean="0">
                <a:latin typeface="Arial" pitchFamily="34" charset="0"/>
                <a:cs typeface="Arial" pitchFamily="34" charset="0"/>
              </a:rPr>
              <a:t> </a:t>
            </a:r>
            <a:r>
              <a:rPr lang="el-GR" sz="2700" dirty="0" smtClean="0">
                <a:latin typeface="Arial" pitchFamily="34" charset="0"/>
                <a:cs typeface="Arial" pitchFamily="34" charset="0"/>
              </a:rPr>
              <a:t>Η βλάστηση είναι θαμνώδης ενώ απουσιάζουν από το τοπίο τα ψηλότερα δέντρα.</a:t>
            </a:r>
            <a:r>
              <a:rPr lang="el-GR" sz="2700" b="1" dirty="0" smtClean="0">
                <a:latin typeface="Arial" pitchFamily="34" charset="0"/>
                <a:cs typeface="Arial" pitchFamily="34" charset="0"/>
              </a:rPr>
              <a:t> </a:t>
            </a:r>
          </a:p>
          <a:p>
            <a:pPr algn="just">
              <a:lnSpc>
                <a:spcPct val="150000"/>
              </a:lnSpc>
              <a:spcBef>
                <a:spcPts val="1800"/>
              </a:spcBef>
              <a:spcAft>
                <a:spcPts val="1800"/>
              </a:spcAft>
              <a:buFont typeface="Wingdings" pitchFamily="2" charset="2"/>
              <a:buChar char="q"/>
            </a:pPr>
            <a:r>
              <a:rPr lang="en-US" sz="2900" b="1" dirty="0" smtClean="0">
                <a:latin typeface="Arial" pitchFamily="34" charset="0"/>
                <a:cs typeface="Arial" pitchFamily="34" charset="0"/>
              </a:rPr>
              <a:t> </a:t>
            </a:r>
            <a:r>
              <a:rPr lang="el-GR" sz="2900" b="1" dirty="0" smtClean="0">
                <a:latin typeface="Arial" pitchFamily="34" charset="0"/>
                <a:cs typeface="Arial" pitchFamily="34" charset="0"/>
              </a:rPr>
              <a:t>Χαρακτηριστικά</a:t>
            </a:r>
          </a:p>
          <a:p>
            <a:pPr lvl="1" algn="just">
              <a:lnSpc>
                <a:spcPct val="200000"/>
              </a:lnSpc>
              <a:spcAft>
                <a:spcPts val="800"/>
              </a:spcAft>
              <a:buFont typeface="Wingdings" pitchFamily="2" charset="2"/>
              <a:buChar char="Ø"/>
            </a:pPr>
            <a:r>
              <a:rPr lang="en-US" sz="2700" dirty="0" smtClean="0">
                <a:latin typeface="Arial" pitchFamily="34" charset="0"/>
                <a:cs typeface="Arial" pitchFamily="34" charset="0"/>
              </a:rPr>
              <a:t> </a:t>
            </a:r>
            <a:r>
              <a:rPr lang="el-GR" sz="2700" dirty="0" smtClean="0">
                <a:latin typeface="Arial" pitchFamily="34" charset="0"/>
                <a:cs typeface="Arial" pitchFamily="34" charset="0"/>
              </a:rPr>
              <a:t>Το εμβαδόν του οικοπέδου είναι 1310,55 τ.μ. και η κλίση του 13%. </a:t>
            </a:r>
          </a:p>
        </p:txBody>
      </p:sp>
    </p:spTree>
    <p:extLst>
      <p:ext uri="{BB962C8B-B14F-4D97-AF65-F5344CB8AC3E}">
        <p14:creationId xmlns:p14="http://schemas.microsoft.com/office/powerpoint/2010/main" xmlns="" val="360616092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EYA\Documents\Θεωρητικα\Εικονες\Εσωτερικες\2-Κουζίνα.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EYA\Documents\Θεωρητικα\Εικονες\Εσωτερικες\3-Τραπεζαρία.jpg"/>
          <p:cNvPicPr>
            <a:picLocks noChangeAspect="1" noChangeArrowheads="1"/>
          </p:cNvPicPr>
          <p:nvPr/>
        </p:nvPicPr>
        <p:blipFill>
          <a:blip r:embed="rId2"/>
          <a:srcRect/>
          <a:stretch>
            <a:fillRect/>
          </a:stretch>
        </p:blipFill>
        <p:spPr bwMode="auto">
          <a:xfrm>
            <a:off x="0" y="0"/>
            <a:ext cx="20104100" cy="134239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object 64"/>
          <p:cNvSpPr/>
          <p:nvPr/>
        </p:nvSpPr>
        <p:spPr>
          <a:xfrm>
            <a:off x="4477523" y="5342649"/>
            <a:ext cx="12183" cy="13144"/>
          </a:xfrm>
          <a:custGeom>
            <a:avLst/>
            <a:gdLst/>
            <a:ahLst/>
            <a:cxnLst/>
            <a:rect l="l" t="t" r="r" b="b"/>
            <a:pathLst>
              <a:path w="12182" h="13144">
                <a:moveTo>
                  <a:pt x="10909" y="0"/>
                </a:moveTo>
                <a:lnTo>
                  <a:pt x="0" y="2071"/>
                </a:lnTo>
                <a:lnTo>
                  <a:pt x="5928" y="13144"/>
                </a:lnTo>
                <a:lnTo>
                  <a:pt x="5672" y="10607"/>
                </a:lnTo>
                <a:lnTo>
                  <a:pt x="11972" y="10607"/>
                </a:lnTo>
                <a:lnTo>
                  <a:pt x="9916" y="1738"/>
                </a:lnTo>
                <a:lnTo>
                  <a:pt x="10909" y="0"/>
                </a:lnTo>
                <a:close/>
              </a:path>
              <a:path w="12182" h="13144">
                <a:moveTo>
                  <a:pt x="11972" y="10607"/>
                </a:moveTo>
                <a:lnTo>
                  <a:pt x="5672" y="10607"/>
                </a:lnTo>
                <a:lnTo>
                  <a:pt x="12182" y="11515"/>
                </a:lnTo>
                <a:lnTo>
                  <a:pt x="11972" y="10607"/>
                </a:lnTo>
                <a:close/>
              </a:path>
            </a:pathLst>
          </a:custGeom>
          <a:solidFill>
            <a:srgbClr val="ED1C24"/>
          </a:solidFill>
        </p:spPr>
        <p:txBody>
          <a:bodyPr wrap="square" lIns="0" tIns="0" rIns="0" bIns="0" rtlCol="0">
            <a:noAutofit/>
          </a:bodyPr>
          <a:lstStyle/>
          <a:p>
            <a:endParaRPr/>
          </a:p>
        </p:txBody>
      </p:sp>
      <p:pic>
        <p:nvPicPr>
          <p:cNvPr id="83" name="82 - Εικόνα" descr="C:\Users\EYA\Videos\Οικοπεδα Πτυχιακης\Ψυχαρη,Αναβυσσος\IMG_0152.JPG"/>
          <p:cNvPicPr/>
          <p:nvPr/>
        </p:nvPicPr>
        <p:blipFill>
          <a:blip r:embed="rId2" cstate="print"/>
          <a:srcRect/>
          <a:stretch>
            <a:fillRect/>
          </a:stretch>
        </p:blipFill>
        <p:spPr bwMode="auto">
          <a:xfrm>
            <a:off x="2765374" y="1925604"/>
            <a:ext cx="14573350" cy="9501253"/>
          </a:xfrm>
          <a:prstGeom prst="rect">
            <a:avLst/>
          </a:prstGeom>
          <a:noFill/>
          <a:ln w="9525">
            <a:solidFill>
              <a:schemeClr val="tx1"/>
            </a:solidFill>
            <a:miter lim="800000"/>
            <a:headEnd/>
            <a:tailEnd/>
          </a:ln>
        </p:spPr>
      </p:pic>
      <p:sp>
        <p:nvSpPr>
          <p:cNvPr id="6" name="5 - TextBox"/>
          <p:cNvSpPr txBox="1"/>
          <p:nvPr/>
        </p:nvSpPr>
        <p:spPr>
          <a:xfrm>
            <a:off x="8194662" y="1211224"/>
            <a:ext cx="4071966" cy="523220"/>
          </a:xfrm>
          <a:prstGeom prst="rect">
            <a:avLst/>
          </a:prstGeom>
          <a:noFill/>
        </p:spPr>
        <p:txBody>
          <a:bodyPr wrap="square" rtlCol="0">
            <a:spAutoFit/>
          </a:bodyPr>
          <a:lstStyle/>
          <a:p>
            <a:r>
              <a:rPr lang="el-GR" sz="2800" dirty="0" smtClean="0">
                <a:latin typeface="+mj-lt"/>
              </a:rPr>
              <a:t>Φωτογραφία Οικοπέδου</a:t>
            </a:r>
            <a:endParaRPr lang="el-GR" sz="2800" dirty="0">
              <a:latin typeface="+mj-lt"/>
            </a:endParaRPr>
          </a:p>
        </p:txBody>
      </p:sp>
    </p:spTree>
    <p:extLst>
      <p:ext uri="{BB962C8B-B14F-4D97-AF65-F5344CB8AC3E}">
        <p14:creationId xmlns:p14="http://schemas.microsoft.com/office/powerpoint/2010/main" xmlns="" val="28542325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https://scontent.fath4-1.fna.fbcdn.net/v/t34.0-12/19756008_1640304372648483_1201664590_n.jpg?oh=153d7e29edf736867be8e4c67dc9725c&amp;oe=595BFF4B"/>
          <p:cNvPicPr/>
          <p:nvPr/>
        </p:nvPicPr>
        <p:blipFill>
          <a:blip r:embed="rId2"/>
          <a:srcRect/>
          <a:stretch>
            <a:fillRect/>
          </a:stretch>
        </p:blipFill>
        <p:spPr bwMode="auto">
          <a:xfrm>
            <a:off x="1979556" y="2425670"/>
            <a:ext cx="15216294" cy="9072626"/>
          </a:xfrm>
          <a:prstGeom prst="rect">
            <a:avLst/>
          </a:prstGeom>
          <a:noFill/>
          <a:ln w="9525">
            <a:solidFill>
              <a:schemeClr val="tx1"/>
            </a:solidFill>
            <a:miter lim="800000"/>
            <a:headEnd/>
            <a:tailEnd/>
          </a:ln>
        </p:spPr>
      </p:pic>
      <p:sp>
        <p:nvSpPr>
          <p:cNvPr id="3" name="2 - TextBox"/>
          <p:cNvSpPr txBox="1"/>
          <p:nvPr/>
        </p:nvSpPr>
        <p:spPr>
          <a:xfrm>
            <a:off x="7408844" y="1711290"/>
            <a:ext cx="5000660" cy="523220"/>
          </a:xfrm>
          <a:prstGeom prst="rect">
            <a:avLst/>
          </a:prstGeom>
          <a:noFill/>
        </p:spPr>
        <p:txBody>
          <a:bodyPr wrap="square" rtlCol="0">
            <a:spAutoFit/>
          </a:bodyPr>
          <a:lstStyle/>
          <a:p>
            <a:r>
              <a:rPr lang="el-GR" sz="2800" dirty="0" smtClean="0">
                <a:latin typeface="Arial" pitchFamily="34" charset="0"/>
                <a:cs typeface="Arial" pitchFamily="34" charset="0"/>
              </a:rPr>
              <a:t>Οικόπεδο - Αεροφωτογραφία</a:t>
            </a:r>
            <a:endParaRPr lang="el-GR"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object 64"/>
          <p:cNvSpPr/>
          <p:nvPr/>
        </p:nvSpPr>
        <p:spPr>
          <a:xfrm>
            <a:off x="4477523" y="5342649"/>
            <a:ext cx="12183" cy="13144"/>
          </a:xfrm>
          <a:custGeom>
            <a:avLst/>
            <a:gdLst/>
            <a:ahLst/>
            <a:cxnLst/>
            <a:rect l="l" t="t" r="r" b="b"/>
            <a:pathLst>
              <a:path w="12182" h="13144">
                <a:moveTo>
                  <a:pt x="10909" y="0"/>
                </a:moveTo>
                <a:lnTo>
                  <a:pt x="0" y="2071"/>
                </a:lnTo>
                <a:lnTo>
                  <a:pt x="5928" y="13144"/>
                </a:lnTo>
                <a:lnTo>
                  <a:pt x="5672" y="10607"/>
                </a:lnTo>
                <a:lnTo>
                  <a:pt x="11972" y="10607"/>
                </a:lnTo>
                <a:lnTo>
                  <a:pt x="9916" y="1738"/>
                </a:lnTo>
                <a:lnTo>
                  <a:pt x="10909" y="0"/>
                </a:lnTo>
                <a:close/>
              </a:path>
              <a:path w="12182" h="13144">
                <a:moveTo>
                  <a:pt x="11972" y="10607"/>
                </a:moveTo>
                <a:lnTo>
                  <a:pt x="5672" y="10607"/>
                </a:lnTo>
                <a:lnTo>
                  <a:pt x="12182" y="11515"/>
                </a:lnTo>
                <a:lnTo>
                  <a:pt x="11972" y="10607"/>
                </a:lnTo>
                <a:close/>
              </a:path>
            </a:pathLst>
          </a:custGeom>
          <a:solidFill>
            <a:srgbClr val="ED1C24"/>
          </a:solidFill>
        </p:spPr>
        <p:txBody>
          <a:bodyPr wrap="square" lIns="0" tIns="0" rIns="0" bIns="0" rtlCol="0">
            <a:noAutofit/>
          </a:bodyPr>
          <a:lstStyle/>
          <a:p>
            <a:endParaRPr/>
          </a:p>
        </p:txBody>
      </p:sp>
      <p:sp>
        <p:nvSpPr>
          <p:cNvPr id="67" name="object 67"/>
          <p:cNvSpPr txBox="1"/>
          <p:nvPr/>
        </p:nvSpPr>
        <p:spPr>
          <a:xfrm>
            <a:off x="7408844" y="3068612"/>
            <a:ext cx="4391034" cy="428628"/>
          </a:xfrm>
          <a:prstGeom prst="rect">
            <a:avLst/>
          </a:prstGeom>
        </p:spPr>
        <p:txBody>
          <a:bodyPr vert="horz" wrap="square" lIns="0" tIns="0" rIns="0" bIns="0" rtlCol="0">
            <a:noAutofit/>
          </a:bodyPr>
          <a:lstStyle/>
          <a:p>
            <a:pPr marL="12697" marR="12697" algn="ctr">
              <a:lnSpc>
                <a:spcPts val="2820"/>
              </a:lnSpc>
            </a:pPr>
            <a:r>
              <a:rPr lang="el-GR" sz="2800" dirty="0" smtClean="0">
                <a:latin typeface="Arial"/>
                <a:cs typeface="Arial"/>
              </a:rPr>
              <a:t>Κάλυψη Οικοπέδου</a:t>
            </a:r>
            <a:endParaRPr lang="el-GR" sz="2800" dirty="0">
              <a:latin typeface="Arial"/>
              <a:cs typeface="Arial"/>
            </a:endParaRPr>
          </a:p>
        </p:txBody>
      </p:sp>
      <p:pic>
        <p:nvPicPr>
          <p:cNvPr id="73" name="72 - Εικόνα"/>
          <p:cNvPicPr/>
          <p:nvPr/>
        </p:nvPicPr>
        <p:blipFill>
          <a:blip r:embed="rId2"/>
          <a:srcRect/>
          <a:stretch>
            <a:fillRect/>
          </a:stretch>
        </p:blipFill>
        <p:spPr bwMode="auto">
          <a:xfrm>
            <a:off x="3622630" y="3782992"/>
            <a:ext cx="12358773" cy="9286939"/>
          </a:xfrm>
          <a:prstGeom prst="rect">
            <a:avLst/>
          </a:prstGeom>
          <a:noFill/>
          <a:ln w="9525">
            <a:solidFill>
              <a:schemeClr val="tx1"/>
            </a:solidFill>
            <a:miter lim="800000"/>
            <a:headEnd/>
            <a:tailEnd/>
          </a:ln>
        </p:spPr>
      </p:pic>
      <p:sp>
        <p:nvSpPr>
          <p:cNvPr id="5" name="4 - TextBox"/>
          <p:cNvSpPr txBox="1"/>
          <p:nvPr/>
        </p:nvSpPr>
        <p:spPr>
          <a:xfrm>
            <a:off x="622234" y="353968"/>
            <a:ext cx="18716757" cy="2456364"/>
          </a:xfrm>
          <a:prstGeom prst="rect">
            <a:avLst/>
          </a:prstGeom>
          <a:noFill/>
        </p:spPr>
        <p:txBody>
          <a:bodyPr wrap="square" lIns="91424" tIns="45713" rIns="91424" bIns="45713" rtlCol="0">
            <a:spAutoFit/>
          </a:bodyPr>
          <a:lstStyle/>
          <a:p>
            <a:pPr algn="just">
              <a:lnSpc>
                <a:spcPct val="200000"/>
              </a:lnSpc>
            </a:pPr>
            <a:r>
              <a:rPr lang="el-GR" sz="2700" dirty="0" smtClean="0">
                <a:latin typeface="Arial" pitchFamily="34" charset="0"/>
                <a:cs typeface="Arial" pitchFamily="34" charset="0"/>
              </a:rPr>
              <a:t>Συνολικό Εμβαδόν Κατοικίας =  315.46 τ.μ.</a:t>
            </a:r>
          </a:p>
          <a:p>
            <a:pPr algn="just">
              <a:lnSpc>
                <a:spcPct val="200000"/>
              </a:lnSpc>
            </a:pPr>
            <a:r>
              <a:rPr lang="el-GR" sz="2700" dirty="0" smtClean="0">
                <a:latin typeface="Arial" pitchFamily="34" charset="0"/>
                <a:cs typeface="Arial" pitchFamily="34" charset="0"/>
              </a:rPr>
              <a:t>Κάλυψη = 261.56 </a:t>
            </a:r>
            <a:r>
              <a:rPr lang="el-GR" sz="2700" dirty="0" err="1" smtClean="0">
                <a:latin typeface="Arial" pitchFamily="34" charset="0"/>
                <a:cs typeface="Arial" pitchFamily="34" charset="0"/>
              </a:rPr>
              <a:t>τ.μ</a:t>
            </a:r>
            <a:endParaRPr lang="el-GR" sz="2700" dirty="0" smtClean="0">
              <a:latin typeface="Arial" pitchFamily="34" charset="0"/>
              <a:cs typeface="Arial" pitchFamily="34" charset="0"/>
            </a:endParaRPr>
          </a:p>
          <a:p>
            <a:pPr algn="just">
              <a:lnSpc>
                <a:spcPct val="200000"/>
              </a:lnSpc>
            </a:pPr>
            <a:r>
              <a:rPr lang="el-GR" sz="2700" dirty="0" smtClean="0">
                <a:latin typeface="Arial" pitchFamily="34" charset="0"/>
                <a:cs typeface="Arial" pitchFamily="34" charset="0"/>
              </a:rPr>
              <a:t>Μέγιστο Ύψος  Κτιρίου = 6.84μ..</a:t>
            </a:r>
          </a:p>
        </p:txBody>
      </p:sp>
    </p:spTree>
    <p:extLst>
      <p:ext uri="{BB962C8B-B14F-4D97-AF65-F5344CB8AC3E}">
        <p14:creationId xmlns:p14="http://schemas.microsoft.com/office/powerpoint/2010/main" xmlns="" val="25349981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object 64"/>
          <p:cNvSpPr/>
          <p:nvPr/>
        </p:nvSpPr>
        <p:spPr>
          <a:xfrm>
            <a:off x="4477523" y="5342649"/>
            <a:ext cx="12183" cy="13144"/>
          </a:xfrm>
          <a:custGeom>
            <a:avLst/>
            <a:gdLst/>
            <a:ahLst/>
            <a:cxnLst/>
            <a:rect l="l" t="t" r="r" b="b"/>
            <a:pathLst>
              <a:path w="12182" h="13144">
                <a:moveTo>
                  <a:pt x="10909" y="0"/>
                </a:moveTo>
                <a:lnTo>
                  <a:pt x="0" y="2071"/>
                </a:lnTo>
                <a:lnTo>
                  <a:pt x="5928" y="13144"/>
                </a:lnTo>
                <a:lnTo>
                  <a:pt x="5672" y="10607"/>
                </a:lnTo>
                <a:lnTo>
                  <a:pt x="11972" y="10607"/>
                </a:lnTo>
                <a:lnTo>
                  <a:pt x="9916" y="1738"/>
                </a:lnTo>
                <a:lnTo>
                  <a:pt x="10909" y="0"/>
                </a:lnTo>
                <a:close/>
              </a:path>
              <a:path w="12182" h="13144">
                <a:moveTo>
                  <a:pt x="11972" y="10607"/>
                </a:moveTo>
                <a:lnTo>
                  <a:pt x="5672" y="10607"/>
                </a:lnTo>
                <a:lnTo>
                  <a:pt x="12182" y="11515"/>
                </a:lnTo>
                <a:lnTo>
                  <a:pt x="11972" y="10607"/>
                </a:lnTo>
                <a:close/>
              </a:path>
            </a:pathLst>
          </a:custGeom>
          <a:solidFill>
            <a:srgbClr val="ED1C24"/>
          </a:solidFill>
        </p:spPr>
        <p:txBody>
          <a:bodyPr wrap="square" lIns="0" tIns="0" rIns="0" bIns="0" rtlCol="0">
            <a:noAutofit/>
          </a:bodyPr>
          <a:lstStyle/>
          <a:p>
            <a:endParaRPr/>
          </a:p>
        </p:txBody>
      </p:sp>
      <p:sp>
        <p:nvSpPr>
          <p:cNvPr id="9" name="Rectangle 8"/>
          <p:cNvSpPr/>
          <p:nvPr/>
        </p:nvSpPr>
        <p:spPr>
          <a:xfrm>
            <a:off x="479360" y="425408"/>
            <a:ext cx="19216822" cy="4301163"/>
          </a:xfrm>
          <a:prstGeom prst="rect">
            <a:avLst/>
          </a:prstGeom>
        </p:spPr>
        <p:txBody>
          <a:bodyPr wrap="square" lIns="91424" tIns="45713" rIns="91424" bIns="45713">
            <a:spAutoFit/>
          </a:bodyPr>
          <a:lstStyle/>
          <a:p>
            <a:pPr marL="742824" indent="-742824" algn="ctr">
              <a:lnSpc>
                <a:spcPct val="150000"/>
              </a:lnSpc>
              <a:spcAft>
                <a:spcPts val="3000"/>
              </a:spcAft>
            </a:pPr>
            <a:r>
              <a:rPr lang="el-GR" sz="3600" b="1" spc="101" dirty="0" smtClean="0">
                <a:solidFill>
                  <a:srgbClr val="060807"/>
                </a:solidFill>
                <a:latin typeface="Arial"/>
                <a:cs typeface="Arial"/>
              </a:rPr>
              <a:t>Λύση του Κτιρίου</a:t>
            </a:r>
          </a:p>
          <a:p>
            <a:pPr algn="just">
              <a:lnSpc>
                <a:spcPct val="150000"/>
              </a:lnSpc>
              <a:spcAft>
                <a:spcPts val="1500"/>
              </a:spcAft>
            </a:pPr>
            <a:r>
              <a:rPr lang="el-GR" sz="2700" dirty="0" smtClean="0">
                <a:latin typeface="Arial" pitchFamily="34" charset="0"/>
                <a:cs typeface="Arial" pitchFamily="34" charset="0"/>
              </a:rPr>
              <a:t>Οι χώροι της κατοικίας όπου συναντούμε στην μελέτη μας πρέπει :</a:t>
            </a:r>
          </a:p>
          <a:p>
            <a:pPr lvl="1" algn="just">
              <a:lnSpc>
                <a:spcPct val="150000"/>
              </a:lnSpc>
              <a:spcAft>
                <a:spcPts val="2399"/>
              </a:spcAft>
              <a:buFont typeface="Wingdings" pitchFamily="2" charset="2"/>
              <a:buChar char="Ø"/>
            </a:pPr>
            <a:r>
              <a:rPr lang="el-GR" sz="2700" dirty="0" smtClean="0">
                <a:latin typeface="Arial" pitchFamily="34" charset="0"/>
                <a:cs typeface="Arial" pitchFamily="34" charset="0"/>
              </a:rPr>
              <a:t> Να ανταποκρίνονται στις ανάγκες μιας τετραμελούς οικογένειας, ενός ζευγαριού και δύο παιδιών.</a:t>
            </a:r>
          </a:p>
          <a:p>
            <a:pPr lvl="1" algn="just">
              <a:lnSpc>
                <a:spcPct val="150000"/>
              </a:lnSpc>
              <a:spcAft>
                <a:spcPts val="2399"/>
              </a:spcAft>
              <a:buFont typeface="Wingdings" pitchFamily="2" charset="2"/>
              <a:buChar char="Ø"/>
            </a:pPr>
            <a:r>
              <a:rPr lang="el-GR" sz="2700" dirty="0" smtClean="0">
                <a:latin typeface="Arial" pitchFamily="34" charset="0"/>
                <a:cs typeface="Arial" pitchFamily="34" charset="0"/>
              </a:rPr>
              <a:t> Να δίνουν στα μέλη της οικογένειας την δυνατότητα να απολαμβάνουν τον ανοιχτό ορίζοντα και την ομορφιά της θάλασσας.</a:t>
            </a:r>
          </a:p>
        </p:txBody>
      </p:sp>
      <p:pic>
        <p:nvPicPr>
          <p:cNvPr id="73" name="Picture 14"/>
          <p:cNvPicPr/>
          <p:nvPr/>
        </p:nvPicPr>
        <p:blipFill>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3979820" y="5783257"/>
            <a:ext cx="11572957" cy="7143799"/>
          </a:xfrm>
          <a:prstGeom prst="rect">
            <a:avLst/>
          </a:prstGeom>
          <a:noFill/>
          <a:ln>
            <a:solidFill>
              <a:schemeClr val="tx1"/>
            </a:solidFill>
          </a:ln>
        </p:spPr>
      </p:pic>
      <p:sp>
        <p:nvSpPr>
          <p:cNvPr id="5" name="4 - TextBox"/>
          <p:cNvSpPr txBox="1"/>
          <p:nvPr/>
        </p:nvSpPr>
        <p:spPr>
          <a:xfrm>
            <a:off x="7408844" y="5068876"/>
            <a:ext cx="4357718" cy="523220"/>
          </a:xfrm>
          <a:prstGeom prst="rect">
            <a:avLst/>
          </a:prstGeom>
          <a:noFill/>
        </p:spPr>
        <p:txBody>
          <a:bodyPr wrap="square" rtlCol="0">
            <a:spAutoFit/>
          </a:bodyPr>
          <a:lstStyle/>
          <a:p>
            <a:r>
              <a:rPr lang="el-GR" sz="2800" dirty="0" smtClean="0">
                <a:latin typeface="Arial" pitchFamily="34" charset="0"/>
                <a:cs typeface="Arial" pitchFamily="34" charset="0"/>
              </a:rPr>
              <a:t>Σκίτσα Χώρων Κατοικίας</a:t>
            </a:r>
            <a:endParaRPr lang="el-GR" sz="2800" dirty="0">
              <a:latin typeface="Arial" pitchFamily="34" charset="0"/>
              <a:cs typeface="Arial" pitchFamily="34" charset="0"/>
            </a:endParaRPr>
          </a:p>
        </p:txBody>
      </p:sp>
    </p:spTree>
    <p:extLst>
      <p:ext uri="{BB962C8B-B14F-4D97-AF65-F5344CB8AC3E}">
        <p14:creationId xmlns:p14="http://schemas.microsoft.com/office/powerpoint/2010/main" xmlns="" val="17829798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ποκορύφωμα">
  <a:themeElements>
    <a:clrScheme name="Αποκορύφωμα">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Αποκορύφωμα">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Αποκορύφωμα">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2570</TotalTime>
  <Words>334</Words>
  <Application>Microsoft Office PowerPoint</Application>
  <PresentationFormat>Προσαρμογή</PresentationFormat>
  <Paragraphs>48</Paragraphs>
  <Slides>51</Slides>
  <Notes>1</Notes>
  <HiddenSlides>0</HiddenSlides>
  <MMClips>1</MMClips>
  <ScaleCrop>false</ScaleCrop>
  <HeadingPairs>
    <vt:vector size="4" baseType="variant">
      <vt:variant>
        <vt:lpstr>Θέμα</vt:lpstr>
      </vt:variant>
      <vt:variant>
        <vt:i4>1</vt:i4>
      </vt:variant>
      <vt:variant>
        <vt:lpstr>Τίτλοι διαφανειών</vt:lpstr>
      </vt:variant>
      <vt:variant>
        <vt:i4>51</vt:i4>
      </vt:variant>
    </vt:vector>
  </HeadingPairs>
  <TitlesOfParts>
    <vt:vector size="52" baseType="lpstr">
      <vt:lpstr>Αποκορύφωμα</vt:lpstr>
      <vt:lpstr>Διαφάνεια 1</vt:lpstr>
      <vt:lpstr>Διαφάνεια 2</vt:lpstr>
      <vt:lpstr>Διαφάνεια 3</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lpstr>Διαφάνεια 13</vt:lpstr>
      <vt:lpstr>Διαφάνεια 14</vt:lpstr>
      <vt:lpstr>Διαφάνεια 15</vt:lpstr>
      <vt:lpstr>Διαφάνεια 16</vt:lpstr>
      <vt:lpstr>Διαφάνεια 17</vt:lpstr>
      <vt:lpstr>Διαφάνεια 18</vt:lpstr>
      <vt:lpstr>Διαφάνεια 19</vt:lpstr>
      <vt:lpstr>Διαφάνεια 20</vt:lpstr>
      <vt:lpstr>Διαφάνεια 21</vt:lpstr>
      <vt:lpstr>Διαφάνεια 22</vt:lpstr>
      <vt:lpstr>Διαφάνεια 23</vt:lpstr>
      <vt:lpstr>Διαφάνεια 24</vt:lpstr>
      <vt:lpstr>Διαφάνεια 25</vt:lpstr>
      <vt:lpstr>Διαφάνεια 26</vt:lpstr>
      <vt:lpstr>Διαφάνεια 27</vt:lpstr>
      <vt:lpstr>Διαφάνεια 28</vt:lpstr>
      <vt:lpstr>Διαφάνεια 29</vt:lpstr>
      <vt:lpstr>Διαφάνεια 30</vt:lpstr>
      <vt:lpstr>Διαφάνεια 31</vt:lpstr>
      <vt:lpstr>Διαφάνεια 32</vt:lpstr>
      <vt:lpstr>Διαφάνεια 33</vt:lpstr>
      <vt:lpstr>Διαφάνεια 34</vt:lpstr>
      <vt:lpstr>Διαφάνεια 35</vt:lpstr>
      <vt:lpstr>Διαφάνεια 36</vt:lpstr>
      <vt:lpstr>Διαφάνεια 37</vt:lpstr>
      <vt:lpstr>Διαφάνεια 38</vt:lpstr>
      <vt:lpstr>Διαφάνεια 39</vt:lpstr>
      <vt:lpstr>Διαφάνεια 40</vt:lpstr>
      <vt:lpstr>Διαφάνεια 41</vt:lpstr>
      <vt:lpstr>Διαφάνεια 42</vt:lpstr>
      <vt:lpstr>Διαφάνεια 43</vt:lpstr>
      <vt:lpstr>Διαφάνεια 44</vt:lpstr>
      <vt:lpstr>Διαφάνεια 45</vt:lpstr>
      <vt:lpstr>Διαφάνεια 46</vt:lpstr>
      <vt:lpstr>Διαφάνεια 47</vt:lpstr>
      <vt:lpstr>Διαφάνεια 48</vt:lpstr>
      <vt:lpstr>Διαφάνεια 49</vt:lpstr>
      <vt:lpstr>Διαφάνεια 50</vt:lpstr>
      <vt:lpstr>Διαφάνεια 51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===ΠΙΝΑΚΙΔΑ05-ΔΙΑΣΤΑΣΗ_610x914 (ΕΠΙΛΟΓΗ BOSTEL)</dc:title>
  <dc:creator>AMD-X8</dc:creator>
  <cp:lastModifiedBy>EYA</cp:lastModifiedBy>
  <cp:revision>246</cp:revision>
  <dcterms:created xsi:type="dcterms:W3CDTF">2016-07-23T20:04:13Z</dcterms:created>
  <dcterms:modified xsi:type="dcterms:W3CDTF">2017-07-21T10:43:33Z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2016-07-08T00:00:00Z</vt:filetime>
  </property>
  <property fmtid="{D5CDD505-2E9C-101B-9397-08002B2CF9AE}" pid="3" name="LastSaved">
    <vt:filetime>2016-07-23T00:00:00Z</vt:filetime>
  </property>
</Properties>
</file>