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75" r:id="rId4"/>
    <p:sldId id="258" r:id="rId5"/>
    <p:sldId id="259" r:id="rId6"/>
    <p:sldId id="260" r:id="rId7"/>
    <p:sldId id="261" r:id="rId8"/>
    <p:sldId id="262" r:id="rId9"/>
    <p:sldId id="263" r:id="rId10"/>
    <p:sldId id="264" r:id="rId11"/>
    <p:sldId id="265" r:id="rId12"/>
    <p:sldId id="266" r:id="rId13"/>
    <p:sldId id="267" r:id="rId14"/>
    <p:sldId id="268" r:id="rId15"/>
    <p:sldId id="269" r:id="rId16"/>
    <p:sldId id="271" r:id="rId17"/>
    <p:sldId id="272" r:id="rId18"/>
    <p:sldId id="273" r:id="rId19"/>
    <p:sldId id="274" r:id="rId20"/>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2E53EAD5-BDFD-42F4-91CF-27188BEF2FFD}" type="datetimeFigureOut">
              <a:rPr lang="el-GR" smtClean="0"/>
              <a:t>14/11/2016</a:t>
            </a:fld>
            <a:endParaRPr lang="el-GR"/>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l-G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2273CE8B-6604-4274-9566-EC398FDE47E5}" type="slidenum">
              <a:rPr lang="el-GR" smtClean="0"/>
              <a:t>‹#›</a:t>
            </a:fld>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E53EAD5-BDFD-42F4-91CF-27188BEF2FFD}" type="datetimeFigureOut">
              <a:rPr lang="el-GR" smtClean="0"/>
              <a:t>14/11/2016</a:t>
            </a:fld>
            <a:endParaRPr lang="el-GR"/>
          </a:p>
        </p:txBody>
      </p:sp>
      <p:sp>
        <p:nvSpPr>
          <p:cNvPr id="5" name="Footer Placeholder 4"/>
          <p:cNvSpPr>
            <a:spLocks noGrp="1"/>
          </p:cNvSpPr>
          <p:nvPr>
            <p:ph type="ftr" sz="quarter" idx="11"/>
          </p:nvPr>
        </p:nvSpPr>
        <p:spPr/>
        <p:txBody>
          <a:bodyPr/>
          <a:lstStyle>
            <a:extLst/>
          </a:lstStyle>
          <a:p>
            <a:endParaRPr lang="el-GR"/>
          </a:p>
        </p:txBody>
      </p:sp>
      <p:sp>
        <p:nvSpPr>
          <p:cNvPr id="6" name="Slide Number Placeholder 5"/>
          <p:cNvSpPr>
            <a:spLocks noGrp="1"/>
          </p:cNvSpPr>
          <p:nvPr>
            <p:ph type="sldNum" sz="quarter" idx="12"/>
          </p:nvPr>
        </p:nvSpPr>
        <p:spPr/>
        <p:txBody>
          <a:bodyPr/>
          <a:lstStyle>
            <a:extLst/>
          </a:lstStyle>
          <a:p>
            <a:fld id="{2273CE8B-6604-4274-9566-EC398FDE47E5}" type="slidenum">
              <a:rPr lang="el-GR" smtClean="0"/>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E53EAD5-BDFD-42F4-91CF-27188BEF2FFD}" type="datetimeFigureOut">
              <a:rPr lang="el-GR" smtClean="0"/>
              <a:t>14/11/2016</a:t>
            </a:fld>
            <a:endParaRPr lang="el-GR"/>
          </a:p>
        </p:txBody>
      </p:sp>
      <p:sp>
        <p:nvSpPr>
          <p:cNvPr id="5" name="Footer Placeholder 4"/>
          <p:cNvSpPr>
            <a:spLocks noGrp="1"/>
          </p:cNvSpPr>
          <p:nvPr>
            <p:ph type="ftr" sz="quarter" idx="11"/>
          </p:nvPr>
        </p:nvSpPr>
        <p:spPr/>
        <p:txBody>
          <a:bodyPr/>
          <a:lstStyle>
            <a:extLst/>
          </a:lstStyle>
          <a:p>
            <a:endParaRPr lang="el-GR"/>
          </a:p>
        </p:txBody>
      </p:sp>
      <p:sp>
        <p:nvSpPr>
          <p:cNvPr id="6" name="Slide Number Placeholder 5"/>
          <p:cNvSpPr>
            <a:spLocks noGrp="1"/>
          </p:cNvSpPr>
          <p:nvPr>
            <p:ph type="sldNum" sz="quarter" idx="12"/>
          </p:nvPr>
        </p:nvSpPr>
        <p:spPr/>
        <p:txBody>
          <a:bodyPr/>
          <a:lstStyle>
            <a:extLst/>
          </a:lstStyle>
          <a:p>
            <a:fld id="{2273CE8B-6604-4274-9566-EC398FDE47E5}" type="slidenum">
              <a:rPr lang="el-GR" smtClean="0"/>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E53EAD5-BDFD-42F4-91CF-27188BEF2FFD}" type="datetimeFigureOut">
              <a:rPr lang="el-GR" smtClean="0"/>
              <a:t>14/11/2016</a:t>
            </a:fld>
            <a:endParaRPr lang="el-GR"/>
          </a:p>
        </p:txBody>
      </p:sp>
      <p:sp>
        <p:nvSpPr>
          <p:cNvPr id="5" name="Footer Placeholder 4"/>
          <p:cNvSpPr>
            <a:spLocks noGrp="1"/>
          </p:cNvSpPr>
          <p:nvPr>
            <p:ph type="ftr" sz="quarter" idx="11"/>
          </p:nvPr>
        </p:nvSpPr>
        <p:spPr/>
        <p:txBody>
          <a:bodyPr/>
          <a:lstStyle>
            <a:extLst/>
          </a:lstStyle>
          <a:p>
            <a:endParaRPr lang="el-GR"/>
          </a:p>
        </p:txBody>
      </p:sp>
      <p:sp>
        <p:nvSpPr>
          <p:cNvPr id="6" name="Slide Number Placeholder 5"/>
          <p:cNvSpPr>
            <a:spLocks noGrp="1"/>
          </p:cNvSpPr>
          <p:nvPr>
            <p:ph type="sldNum" sz="quarter" idx="12"/>
          </p:nvPr>
        </p:nvSpPr>
        <p:spPr/>
        <p:txBody>
          <a:bodyPr/>
          <a:lstStyle>
            <a:extLst/>
          </a:lstStyle>
          <a:p>
            <a:fld id="{2273CE8B-6604-4274-9566-EC398FDE47E5}" type="slidenum">
              <a:rPr lang="el-GR" smtClean="0"/>
              <a:t>‹#›</a:t>
            </a:fld>
            <a:endParaRPr lang="el-GR"/>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E53EAD5-BDFD-42F4-91CF-27188BEF2FFD}" type="datetimeFigureOut">
              <a:rPr lang="el-GR" smtClean="0"/>
              <a:t>14/11/2016</a:t>
            </a:fld>
            <a:endParaRPr lang="el-GR"/>
          </a:p>
        </p:txBody>
      </p:sp>
      <p:sp>
        <p:nvSpPr>
          <p:cNvPr id="5" name="Footer Placeholder 4"/>
          <p:cNvSpPr>
            <a:spLocks noGrp="1"/>
          </p:cNvSpPr>
          <p:nvPr>
            <p:ph type="ftr" sz="quarter" idx="11"/>
          </p:nvPr>
        </p:nvSpPr>
        <p:spPr/>
        <p:txBody>
          <a:bodyPr/>
          <a:lstStyle>
            <a:extLst/>
          </a:lstStyle>
          <a:p>
            <a:endParaRPr lang="el-GR"/>
          </a:p>
        </p:txBody>
      </p:sp>
      <p:sp>
        <p:nvSpPr>
          <p:cNvPr id="6" name="Slide Number Placeholder 5"/>
          <p:cNvSpPr>
            <a:spLocks noGrp="1"/>
          </p:cNvSpPr>
          <p:nvPr>
            <p:ph type="sldNum" sz="quarter" idx="12"/>
          </p:nvPr>
        </p:nvSpPr>
        <p:spPr/>
        <p:txBody>
          <a:bodyPr/>
          <a:lstStyle>
            <a:extLst/>
          </a:lstStyle>
          <a:p>
            <a:fld id="{2273CE8B-6604-4274-9566-EC398FDE47E5}" type="slidenum">
              <a:rPr lang="el-GR" smtClean="0"/>
              <a:t>‹#›</a:t>
            </a:fld>
            <a:endParaRPr lang="el-G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E53EAD5-BDFD-42F4-91CF-27188BEF2FFD}" type="datetimeFigureOut">
              <a:rPr lang="el-GR" smtClean="0"/>
              <a:t>14/11/2016</a:t>
            </a:fld>
            <a:endParaRPr lang="el-GR"/>
          </a:p>
        </p:txBody>
      </p:sp>
      <p:sp>
        <p:nvSpPr>
          <p:cNvPr id="6" name="Footer Placeholder 5"/>
          <p:cNvSpPr>
            <a:spLocks noGrp="1"/>
          </p:cNvSpPr>
          <p:nvPr>
            <p:ph type="ftr" sz="quarter" idx="11"/>
          </p:nvPr>
        </p:nvSpPr>
        <p:spPr/>
        <p:txBody>
          <a:bodyPr/>
          <a:lstStyle>
            <a:extLst/>
          </a:lstStyle>
          <a:p>
            <a:endParaRPr lang="el-GR"/>
          </a:p>
        </p:txBody>
      </p:sp>
      <p:sp>
        <p:nvSpPr>
          <p:cNvPr id="7" name="Slide Number Placeholder 6"/>
          <p:cNvSpPr>
            <a:spLocks noGrp="1"/>
          </p:cNvSpPr>
          <p:nvPr>
            <p:ph type="sldNum" sz="quarter" idx="12"/>
          </p:nvPr>
        </p:nvSpPr>
        <p:spPr/>
        <p:txBody>
          <a:bodyPr/>
          <a:lstStyle>
            <a:extLst/>
          </a:lstStyle>
          <a:p>
            <a:fld id="{2273CE8B-6604-4274-9566-EC398FDE47E5}" type="slidenum">
              <a:rPr lang="el-GR" smtClean="0"/>
              <a:t>‹#›</a:t>
            </a:fld>
            <a:endParaRPr lang="el-GR"/>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E53EAD5-BDFD-42F4-91CF-27188BEF2FFD}" type="datetimeFigureOut">
              <a:rPr lang="el-GR" smtClean="0"/>
              <a:t>14/11/2016</a:t>
            </a:fld>
            <a:endParaRPr lang="el-GR"/>
          </a:p>
        </p:txBody>
      </p:sp>
      <p:sp>
        <p:nvSpPr>
          <p:cNvPr id="8" name="Footer Placeholder 7"/>
          <p:cNvSpPr>
            <a:spLocks noGrp="1"/>
          </p:cNvSpPr>
          <p:nvPr>
            <p:ph type="ftr" sz="quarter" idx="11"/>
          </p:nvPr>
        </p:nvSpPr>
        <p:spPr/>
        <p:txBody>
          <a:bodyPr/>
          <a:lstStyle>
            <a:extLst/>
          </a:lstStyle>
          <a:p>
            <a:endParaRPr lang="el-GR"/>
          </a:p>
        </p:txBody>
      </p:sp>
      <p:sp>
        <p:nvSpPr>
          <p:cNvPr id="9" name="Slide Number Placeholder 8"/>
          <p:cNvSpPr>
            <a:spLocks noGrp="1"/>
          </p:cNvSpPr>
          <p:nvPr>
            <p:ph type="sldNum" sz="quarter" idx="12"/>
          </p:nvPr>
        </p:nvSpPr>
        <p:spPr/>
        <p:txBody>
          <a:bodyPr/>
          <a:lstStyle>
            <a:extLst/>
          </a:lstStyle>
          <a:p>
            <a:fld id="{2273CE8B-6604-4274-9566-EC398FDE47E5}" type="slidenum">
              <a:rPr lang="el-GR" smtClean="0"/>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E53EAD5-BDFD-42F4-91CF-27188BEF2FFD}" type="datetimeFigureOut">
              <a:rPr lang="el-GR" smtClean="0"/>
              <a:t>14/11/2016</a:t>
            </a:fld>
            <a:endParaRPr lang="el-GR"/>
          </a:p>
        </p:txBody>
      </p:sp>
      <p:sp>
        <p:nvSpPr>
          <p:cNvPr id="4" name="Footer Placeholder 3"/>
          <p:cNvSpPr>
            <a:spLocks noGrp="1"/>
          </p:cNvSpPr>
          <p:nvPr>
            <p:ph type="ftr" sz="quarter" idx="11"/>
          </p:nvPr>
        </p:nvSpPr>
        <p:spPr/>
        <p:txBody>
          <a:bodyPr/>
          <a:lstStyle>
            <a:extLst/>
          </a:lstStyle>
          <a:p>
            <a:endParaRPr lang="el-GR"/>
          </a:p>
        </p:txBody>
      </p:sp>
      <p:sp>
        <p:nvSpPr>
          <p:cNvPr id="5" name="Slide Number Placeholder 4"/>
          <p:cNvSpPr>
            <a:spLocks noGrp="1"/>
          </p:cNvSpPr>
          <p:nvPr>
            <p:ph type="sldNum" sz="quarter" idx="12"/>
          </p:nvPr>
        </p:nvSpPr>
        <p:spPr/>
        <p:txBody>
          <a:bodyPr/>
          <a:lstStyle>
            <a:extLst/>
          </a:lstStyle>
          <a:p>
            <a:fld id="{2273CE8B-6604-4274-9566-EC398FDE47E5}" type="slidenum">
              <a:rPr lang="el-GR" smtClean="0"/>
              <a:t>‹#›</a:t>
            </a:fld>
            <a:endParaRPr lang="el-GR"/>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E53EAD5-BDFD-42F4-91CF-27188BEF2FFD}" type="datetimeFigureOut">
              <a:rPr lang="el-GR" smtClean="0"/>
              <a:t>14/11/2016</a:t>
            </a:fld>
            <a:endParaRPr lang="el-GR"/>
          </a:p>
        </p:txBody>
      </p:sp>
      <p:sp>
        <p:nvSpPr>
          <p:cNvPr id="3" name="Footer Placeholder 2"/>
          <p:cNvSpPr>
            <a:spLocks noGrp="1"/>
          </p:cNvSpPr>
          <p:nvPr>
            <p:ph type="ftr" sz="quarter" idx="11"/>
          </p:nvPr>
        </p:nvSpPr>
        <p:spPr/>
        <p:txBody>
          <a:bodyPr/>
          <a:lstStyle>
            <a:extLst/>
          </a:lstStyle>
          <a:p>
            <a:endParaRPr lang="el-GR"/>
          </a:p>
        </p:txBody>
      </p:sp>
      <p:sp>
        <p:nvSpPr>
          <p:cNvPr id="4" name="Slide Number Placeholder 3"/>
          <p:cNvSpPr>
            <a:spLocks noGrp="1"/>
          </p:cNvSpPr>
          <p:nvPr>
            <p:ph type="sldNum" sz="quarter" idx="12"/>
          </p:nvPr>
        </p:nvSpPr>
        <p:spPr/>
        <p:txBody>
          <a:bodyPr/>
          <a:lstStyle>
            <a:extLst/>
          </a:lstStyle>
          <a:p>
            <a:fld id="{2273CE8B-6604-4274-9566-EC398FDE47E5}" type="slidenum">
              <a:rPr lang="el-GR" smtClean="0"/>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E53EAD5-BDFD-42F4-91CF-27188BEF2FFD}" type="datetimeFigureOut">
              <a:rPr lang="el-GR" smtClean="0"/>
              <a:t>14/11/2016</a:t>
            </a:fld>
            <a:endParaRPr lang="el-GR"/>
          </a:p>
        </p:txBody>
      </p:sp>
      <p:sp>
        <p:nvSpPr>
          <p:cNvPr id="6" name="Footer Placeholder 5"/>
          <p:cNvSpPr>
            <a:spLocks noGrp="1"/>
          </p:cNvSpPr>
          <p:nvPr>
            <p:ph type="ftr" sz="quarter" idx="11"/>
          </p:nvPr>
        </p:nvSpPr>
        <p:spPr/>
        <p:txBody>
          <a:bodyPr/>
          <a:lstStyle>
            <a:extLst/>
          </a:lstStyle>
          <a:p>
            <a:endParaRPr lang="el-GR"/>
          </a:p>
        </p:txBody>
      </p:sp>
      <p:sp>
        <p:nvSpPr>
          <p:cNvPr id="7" name="Slide Number Placeholder 6"/>
          <p:cNvSpPr>
            <a:spLocks noGrp="1"/>
          </p:cNvSpPr>
          <p:nvPr>
            <p:ph type="sldNum" sz="quarter" idx="12"/>
          </p:nvPr>
        </p:nvSpPr>
        <p:spPr/>
        <p:txBody>
          <a:bodyPr/>
          <a:lstStyle>
            <a:extLst/>
          </a:lstStyle>
          <a:p>
            <a:fld id="{2273CE8B-6604-4274-9566-EC398FDE47E5}" type="slidenum">
              <a:rPr lang="el-GR" smtClean="0"/>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E53EAD5-BDFD-42F4-91CF-27188BEF2FFD}" type="datetimeFigureOut">
              <a:rPr lang="el-GR" smtClean="0"/>
              <a:t>14/11/2016</a:t>
            </a:fld>
            <a:endParaRPr lang="el-G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l-G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2273CE8B-6604-4274-9566-EC398FDE47E5}" type="slidenum">
              <a:rPr lang="el-GR" smtClean="0"/>
              <a:t>‹#›</a:t>
            </a:fld>
            <a:endParaRPr lang="el-G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E53EAD5-BDFD-42F4-91CF-27188BEF2FFD}" type="datetimeFigureOut">
              <a:rPr lang="el-GR" smtClean="0"/>
              <a:t>14/11/2016</a:t>
            </a:fld>
            <a:endParaRPr lang="el-G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l-G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2273CE8B-6604-4274-9566-EC398FDE47E5}" type="slidenum">
              <a:rPr lang="el-GR" smtClean="0"/>
              <a:t>‹#›</a:t>
            </a:fld>
            <a:endParaRPr lang="el-GR"/>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ctr"/>
            <a:r>
              <a:rPr lang="el-GR" sz="2200" dirty="0" smtClean="0">
                <a:latin typeface="Arial" panose="020B0604020202020204" pitchFamily="34" charset="0"/>
                <a:cs typeface="Arial" panose="020B0604020202020204" pitchFamily="34" charset="0"/>
              </a:rPr>
              <a:t>ΠΤΥΧΙΑΚΗ ΕΡΓΑΣΙΑ ΜΕ ΘΕΜΑ </a:t>
            </a:r>
            <a:r>
              <a:rPr lang="en-US" sz="2200" dirty="0" smtClean="0">
                <a:latin typeface="Arial" panose="020B0604020202020204" pitchFamily="34" charset="0"/>
                <a:cs typeface="Arial" panose="020B0604020202020204" pitchFamily="34" charset="0"/>
              </a:rPr>
              <a:t>:</a:t>
            </a:r>
            <a:r>
              <a:rPr lang="en-US" sz="2200" dirty="0">
                <a:latin typeface="Arial" panose="020B0604020202020204" pitchFamily="34" charset="0"/>
                <a:cs typeface="Arial" panose="020B0604020202020204" pitchFamily="34" charset="0"/>
              </a:rPr>
              <a:t/>
            </a:r>
            <a:br>
              <a:rPr lang="en-US" sz="2200" dirty="0">
                <a:latin typeface="Arial" panose="020B0604020202020204" pitchFamily="34" charset="0"/>
                <a:cs typeface="Arial" panose="020B0604020202020204" pitchFamily="34" charset="0"/>
              </a:rPr>
            </a:br>
            <a:r>
              <a:rPr lang="el-GR" sz="2400" dirty="0" smtClean="0">
                <a:latin typeface="Arial" panose="020B0604020202020204" pitchFamily="34" charset="0"/>
                <a:cs typeface="Arial" panose="020B0604020202020204" pitchFamily="34" charset="0"/>
              </a:rPr>
              <a:t>ΟΡΓΑΝΩΣΗ ΤΟΥΡΙΣΤΙΚΟΥ ΠΡΑΚΤΟΡΕΙΟΥ – ΜΕΛΕΤΗ ΠΕΡΙΠΤΩΣΗΣ – ΕΠΑΓΓΕΛΜΑΤΙΚΟΣ ΤΟΥΡΙΣΜΟΣ</a:t>
            </a:r>
            <a:endParaRPr lang="el-GR" sz="2400" dirty="0">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a:xfrm>
            <a:off x="611560" y="4005064"/>
            <a:ext cx="7772400" cy="1199704"/>
          </a:xfrm>
        </p:spPr>
        <p:txBody>
          <a:bodyPr>
            <a:normAutofit/>
          </a:bodyPr>
          <a:lstStyle/>
          <a:p>
            <a:r>
              <a:rPr lang="el-GR" sz="2400" dirty="0" smtClean="0">
                <a:latin typeface="Arial" panose="020B0604020202020204" pitchFamily="34" charset="0"/>
                <a:cs typeface="Arial" panose="020B0604020202020204" pitchFamily="34" charset="0"/>
              </a:rPr>
              <a:t>ΠΑΝΤΟΣΙΤΗ ΙΩΑΝΝΑ  </a:t>
            </a:r>
          </a:p>
          <a:p>
            <a:r>
              <a:rPr lang="el-GR" sz="2400" dirty="0" smtClean="0">
                <a:latin typeface="Arial" panose="020B0604020202020204" pitchFamily="34" charset="0"/>
                <a:cs typeface="Arial" panose="020B0604020202020204" pitchFamily="34" charset="0"/>
              </a:rPr>
              <a:t>Α.Μ</a:t>
            </a:r>
            <a:r>
              <a:rPr lang="en-US" sz="2400" dirty="0" smtClean="0">
                <a:latin typeface="Arial" panose="020B0604020202020204" pitchFamily="34" charset="0"/>
                <a:cs typeface="Arial" panose="020B0604020202020204" pitchFamily="34" charset="0"/>
              </a:rPr>
              <a:t>:</a:t>
            </a:r>
            <a:r>
              <a:rPr lang="el-GR" sz="2400" dirty="0" smtClean="0">
                <a:latin typeface="Arial" panose="020B0604020202020204" pitchFamily="34" charset="0"/>
                <a:cs typeface="Arial" panose="020B0604020202020204" pitchFamily="34" charset="0"/>
              </a:rPr>
              <a:t> 401</a:t>
            </a:r>
            <a:endParaRPr lang="el-GR"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59051780"/>
      </p:ext>
    </p:extLst>
  </p:cSld>
  <p:clrMapOvr>
    <a:masterClrMapping/>
  </p:clrMapOvr>
  <p:transition spd="slow">
    <p:randomBar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7544" y="1556792"/>
            <a:ext cx="8229600" cy="4525963"/>
          </a:xfrm>
        </p:spPr>
        <p:txBody>
          <a:bodyPr>
            <a:normAutofit fontScale="77500" lnSpcReduction="20000"/>
          </a:bodyPr>
          <a:lstStyle/>
          <a:p>
            <a:r>
              <a:rPr lang="el-GR" u="sng" dirty="0"/>
              <a:t>Τα πλεονεκτήματα που προκύπτουν σχετίζονται με:</a:t>
            </a:r>
            <a:endParaRPr lang="el-GR" dirty="0"/>
          </a:p>
          <a:p>
            <a:pPr marL="109728" indent="0">
              <a:buNone/>
            </a:pPr>
            <a:r>
              <a:rPr lang="el-GR" dirty="0"/>
              <a:t> </a:t>
            </a:r>
          </a:p>
          <a:p>
            <a:pPr lvl="0"/>
            <a:r>
              <a:rPr lang="el-GR" b="1" dirty="0"/>
              <a:t>Τη διαφήμιση και την προβολή της περιοχής.</a:t>
            </a:r>
            <a:r>
              <a:rPr lang="el-GR" dirty="0"/>
              <a:t> Με την διοργάνωση συνεδρίων μια περιοχή διαφημίζεται και γίνεται γνωστή στο ευρύ κοινό χωρίς ιδιαίτερη προσπάθεια ούτε και ξοδεύοντας για μια πιθανή πετυχημένη διαφημιστική καμπάνια.</a:t>
            </a:r>
          </a:p>
          <a:p>
            <a:pPr lvl="0"/>
            <a:r>
              <a:rPr lang="el-GR" b="1" dirty="0"/>
              <a:t>Την υψηλή τουριστική δαπάνη.</a:t>
            </a:r>
            <a:r>
              <a:rPr lang="el-GR" dirty="0"/>
              <a:t> Οι τουρίστες των επαγγελματικού τουρισμού ξοδεύουν σαφώς πολύ περισσότερα από ένα απλό τουρίστα. Οι δαπάνες τους μπορεί να είναι σε συχνές μετακινήσεις που καλούνται να κάνουν για τις ανάγκες διεξαγωγής των συνεδρίων.</a:t>
            </a:r>
          </a:p>
          <a:p>
            <a:pPr lvl="0"/>
            <a:r>
              <a:rPr lang="el-GR" b="1" dirty="0"/>
              <a:t>Τα έργα υποδομής.</a:t>
            </a:r>
            <a:r>
              <a:rPr lang="el-GR" dirty="0"/>
              <a:t> Αφορούν τις κατασκευές που είναι απαραίτητο να γίνουν για να μπορούν να ανταποκρίνονται στις ανάγκες διεξαγωγής των συνεδρίων, αναφέρονται στα λιμάνια, αεροδρόμια, οδικό δίκτυο ικανό να εξυπηρετεί στο μέγιστο βαθμό, έργα προστασίας του περιβάλλοντος.</a:t>
            </a:r>
          </a:p>
          <a:p>
            <a:endParaRPr lang="el-GR" dirty="0"/>
          </a:p>
        </p:txBody>
      </p:sp>
      <p:sp>
        <p:nvSpPr>
          <p:cNvPr id="3" name="Title 2"/>
          <p:cNvSpPr>
            <a:spLocks noGrp="1"/>
          </p:cNvSpPr>
          <p:nvPr>
            <p:ph type="title"/>
          </p:nvPr>
        </p:nvSpPr>
        <p:spPr/>
        <p:txBody>
          <a:bodyPr>
            <a:normAutofit fontScale="90000"/>
          </a:bodyPr>
          <a:lstStyle/>
          <a:p>
            <a:pPr algn="ctr"/>
            <a:r>
              <a:rPr lang="el-GR" dirty="0">
                <a:effectLst/>
              </a:rPr>
              <a:t>Πλεονεκτήματα επαγγελματικού τουρισμού</a:t>
            </a:r>
            <a:endParaRPr lang="el-GR" dirty="0"/>
          </a:p>
        </p:txBody>
      </p:sp>
    </p:spTree>
    <p:extLst>
      <p:ext uri="{BB962C8B-B14F-4D97-AF65-F5344CB8AC3E}">
        <p14:creationId xmlns:p14="http://schemas.microsoft.com/office/powerpoint/2010/main" val="65661893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circle(in)">
                                      <p:cBhvr>
                                        <p:cTn id="7" dur="1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circle(in)">
                                      <p:cBhvr>
                                        <p:cTn id="12" dur="1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circle(in)">
                                      <p:cBhvr>
                                        <p:cTn id="17" dur="1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circle(in)">
                                      <p:cBhvr>
                                        <p:cTn id="22" dur="1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circle(in)">
                                      <p:cBhvr>
                                        <p:cTn id="27" dur="1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7544" y="1700808"/>
            <a:ext cx="8229600" cy="4525963"/>
          </a:xfrm>
        </p:spPr>
        <p:txBody>
          <a:bodyPr>
            <a:normAutofit fontScale="85000" lnSpcReduction="20000"/>
          </a:bodyPr>
          <a:lstStyle/>
          <a:p>
            <a:pPr marL="109728" indent="0">
              <a:buNone/>
            </a:pPr>
            <a:r>
              <a:rPr lang="el-GR" dirty="0">
                <a:effectLst>
                  <a:outerShdw blurRad="38100" dist="38100" dir="2700000" algn="tl">
                    <a:srgbClr val="000000">
                      <a:alpha val="43137"/>
                    </a:srgbClr>
                  </a:outerShdw>
                </a:effectLst>
              </a:rPr>
              <a:t>Οι επιμέρους παράμετροι του επαγγελματικού τουρισμού σχετίζονται με βάση</a:t>
            </a:r>
            <a:r>
              <a:rPr lang="el-GR" dirty="0" smtClean="0">
                <a:effectLst>
                  <a:outerShdw blurRad="38100" dist="38100" dir="2700000" algn="tl">
                    <a:srgbClr val="000000">
                      <a:alpha val="43137"/>
                    </a:srgbClr>
                  </a:outerShdw>
                </a:effectLst>
              </a:rPr>
              <a:t>:</a:t>
            </a:r>
          </a:p>
          <a:p>
            <a:pPr marL="109728" indent="0">
              <a:buNone/>
            </a:pPr>
            <a:endParaRPr lang="el-GR" dirty="0" smtClean="0"/>
          </a:p>
          <a:p>
            <a:r>
              <a:rPr lang="el-GR" dirty="0"/>
              <a:t>Τη χώρα της </a:t>
            </a:r>
            <a:r>
              <a:rPr lang="el-GR" dirty="0" smtClean="0"/>
              <a:t>προέλευσης</a:t>
            </a:r>
          </a:p>
          <a:p>
            <a:r>
              <a:rPr lang="el-GR" dirty="0"/>
              <a:t>Το οικονομικό </a:t>
            </a:r>
            <a:r>
              <a:rPr lang="el-GR" dirty="0" smtClean="0"/>
              <a:t>αποτέλεσμα</a:t>
            </a:r>
          </a:p>
          <a:p>
            <a:r>
              <a:rPr lang="el-GR" dirty="0"/>
              <a:t>Τη χρήση του ταξιδιωτικού </a:t>
            </a:r>
            <a:r>
              <a:rPr lang="el-GR" dirty="0" smtClean="0"/>
              <a:t>γραφείου</a:t>
            </a:r>
          </a:p>
          <a:p>
            <a:r>
              <a:rPr lang="el-GR" dirty="0"/>
              <a:t>Τα μέσα </a:t>
            </a:r>
            <a:r>
              <a:rPr lang="el-GR" dirty="0" smtClean="0"/>
              <a:t>μεταφοράς</a:t>
            </a:r>
          </a:p>
          <a:p>
            <a:r>
              <a:rPr lang="el-GR" dirty="0"/>
              <a:t>Τη χρηματοδότηση της </a:t>
            </a:r>
            <a:r>
              <a:rPr lang="el-GR" dirty="0" smtClean="0"/>
              <a:t>μετακίνησης</a:t>
            </a:r>
          </a:p>
          <a:p>
            <a:r>
              <a:rPr lang="el-GR" dirty="0"/>
              <a:t>Τη μέση κατά κεφαλή τουριστική </a:t>
            </a:r>
            <a:r>
              <a:rPr lang="el-GR" dirty="0" smtClean="0"/>
              <a:t>δαπάνη</a:t>
            </a:r>
          </a:p>
          <a:p>
            <a:r>
              <a:rPr lang="el-GR" dirty="0"/>
              <a:t>Το φύλο των </a:t>
            </a:r>
            <a:r>
              <a:rPr lang="el-GR" dirty="0" smtClean="0"/>
              <a:t>μετακινούμενων</a:t>
            </a:r>
          </a:p>
          <a:p>
            <a:r>
              <a:rPr lang="el-GR" dirty="0"/>
              <a:t>Την ηλικία των </a:t>
            </a:r>
            <a:r>
              <a:rPr lang="el-GR" dirty="0" smtClean="0"/>
              <a:t>μετακινούμενων</a:t>
            </a:r>
          </a:p>
          <a:p>
            <a:r>
              <a:rPr lang="el-GR" dirty="0"/>
              <a:t>Τον αριθμό των </a:t>
            </a:r>
            <a:r>
              <a:rPr lang="el-GR" dirty="0" smtClean="0"/>
              <a:t>μετακινούμενων</a:t>
            </a:r>
          </a:p>
          <a:p>
            <a:r>
              <a:rPr lang="el-GR" dirty="0"/>
              <a:t>Τον επαγγελματικό σκοπό</a:t>
            </a:r>
          </a:p>
        </p:txBody>
      </p:sp>
      <p:sp>
        <p:nvSpPr>
          <p:cNvPr id="3" name="Title 2"/>
          <p:cNvSpPr>
            <a:spLocks noGrp="1"/>
          </p:cNvSpPr>
          <p:nvPr>
            <p:ph type="title"/>
          </p:nvPr>
        </p:nvSpPr>
        <p:spPr/>
        <p:txBody>
          <a:bodyPr>
            <a:normAutofit fontScale="90000"/>
          </a:bodyPr>
          <a:lstStyle/>
          <a:p>
            <a:pPr algn="ctr"/>
            <a:r>
              <a:rPr lang="el-GR" dirty="0">
                <a:effectLst/>
              </a:rPr>
              <a:t>Κατηγοριοποίηση επαγγελματικού τουρισμού</a:t>
            </a:r>
            <a:endParaRPr lang="el-GR" dirty="0"/>
          </a:p>
        </p:txBody>
      </p:sp>
    </p:spTree>
    <p:extLst>
      <p:ext uri="{BB962C8B-B14F-4D97-AF65-F5344CB8AC3E}">
        <p14:creationId xmlns:p14="http://schemas.microsoft.com/office/powerpoint/2010/main" val="1803144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mph" presetSubtype="0" fill="hold" grpId="0" nodeType="clickEffect">
                                  <p:stCondLst>
                                    <p:cond delay="0"/>
                                  </p:stCondLst>
                                  <p:childTnLst>
                                    <p:anim calcmode="discrete" valueType="str">
                                      <p:cBhvr override="childStyle">
                                        <p:cTn id="6" dur="750" fill="hold"/>
                                        <p:tgtEl>
                                          <p:spTgt spid="2">
                                            <p:txEl>
                                              <p:pRg st="0" end="0"/>
                                            </p:txEl>
                                          </p:spTgt>
                                        </p:tgtEl>
                                        <p:attrNameLst>
                                          <p:attrName>style.fontWeight</p:attrName>
                                        </p:attrNameLst>
                                      </p:cBhvr>
                                      <p:tavLst>
                                        <p:tav tm="0">
                                          <p:val>
                                            <p:strVal val="normal"/>
                                          </p:val>
                                        </p:tav>
                                        <p:tav tm="50000">
                                          <p:val>
                                            <p:strVal val="bold"/>
                                          </p:val>
                                        </p:tav>
                                        <p:tav tm="60000">
                                          <p:val>
                                            <p:strVal val="normal"/>
                                          </p:val>
                                        </p:tav>
                                        <p:tav tm="100000">
                                          <p:val>
                                            <p:strVal val="normal"/>
                                          </p:val>
                                        </p:tav>
                                      </p:tavLst>
                                    </p:anim>
                                  </p:childTnLst>
                                </p:cTn>
                              </p:par>
                            </p:childTnLst>
                          </p:cTn>
                        </p:par>
                      </p:childTnLst>
                    </p:cTn>
                  </p:par>
                  <p:par>
                    <p:cTn id="7" fill="hold">
                      <p:stCondLst>
                        <p:cond delay="indefinite"/>
                      </p:stCondLst>
                      <p:childTnLst>
                        <p:par>
                          <p:cTn id="8" fill="hold">
                            <p:stCondLst>
                              <p:cond delay="0"/>
                            </p:stCondLst>
                            <p:childTnLst>
                              <p:par>
                                <p:cTn id="9" presetID="10" presetClass="emph" presetSubtype="0" fill="hold" grpId="0" nodeType="clickEffect">
                                  <p:stCondLst>
                                    <p:cond delay="0"/>
                                  </p:stCondLst>
                                  <p:childTnLst>
                                    <p:anim calcmode="discrete" valueType="str">
                                      <p:cBhvr override="childStyle">
                                        <p:cTn id="10" dur="750" fill="hold"/>
                                        <p:tgtEl>
                                          <p:spTgt spid="2">
                                            <p:txEl>
                                              <p:pRg st="2" end="2"/>
                                            </p:txEl>
                                          </p:spTgt>
                                        </p:tgtEl>
                                        <p:attrNameLst>
                                          <p:attrName>style.fontWeight</p:attrName>
                                        </p:attrNameLst>
                                      </p:cBhvr>
                                      <p:tavLst>
                                        <p:tav tm="0">
                                          <p:val>
                                            <p:strVal val="normal"/>
                                          </p:val>
                                        </p:tav>
                                        <p:tav tm="50000">
                                          <p:val>
                                            <p:strVal val="bold"/>
                                          </p:val>
                                        </p:tav>
                                        <p:tav tm="60000">
                                          <p:val>
                                            <p:strVal val="normal"/>
                                          </p:val>
                                        </p:tav>
                                        <p:tav tm="100000">
                                          <p:val>
                                            <p:strVal val="normal"/>
                                          </p:val>
                                        </p:tav>
                                      </p:tavLst>
                                    </p:anim>
                                  </p:childTnLst>
                                </p:cTn>
                              </p:par>
                            </p:childTnLst>
                          </p:cTn>
                        </p:par>
                      </p:childTnLst>
                    </p:cTn>
                  </p:par>
                  <p:par>
                    <p:cTn id="11" fill="hold">
                      <p:stCondLst>
                        <p:cond delay="indefinite"/>
                      </p:stCondLst>
                      <p:childTnLst>
                        <p:par>
                          <p:cTn id="12" fill="hold">
                            <p:stCondLst>
                              <p:cond delay="0"/>
                            </p:stCondLst>
                            <p:childTnLst>
                              <p:par>
                                <p:cTn id="13" presetID="10" presetClass="emph" presetSubtype="0" fill="hold" grpId="0" nodeType="clickEffect">
                                  <p:stCondLst>
                                    <p:cond delay="0"/>
                                  </p:stCondLst>
                                  <p:childTnLst>
                                    <p:anim calcmode="discrete" valueType="str">
                                      <p:cBhvr override="childStyle">
                                        <p:cTn id="14" dur="750" fill="hold"/>
                                        <p:tgtEl>
                                          <p:spTgt spid="2">
                                            <p:txEl>
                                              <p:pRg st="3" end="3"/>
                                            </p:txEl>
                                          </p:spTgt>
                                        </p:tgtEl>
                                        <p:attrNameLst>
                                          <p:attrName>style.fontWeight</p:attrName>
                                        </p:attrNameLst>
                                      </p:cBhvr>
                                      <p:tavLst>
                                        <p:tav tm="0">
                                          <p:val>
                                            <p:strVal val="normal"/>
                                          </p:val>
                                        </p:tav>
                                        <p:tav tm="50000">
                                          <p:val>
                                            <p:strVal val="bold"/>
                                          </p:val>
                                        </p:tav>
                                        <p:tav tm="60000">
                                          <p:val>
                                            <p:strVal val="normal"/>
                                          </p:val>
                                        </p:tav>
                                        <p:tav tm="100000">
                                          <p:val>
                                            <p:strVal val="normal"/>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mph" presetSubtype="0" fill="hold" grpId="0" nodeType="clickEffect">
                                  <p:stCondLst>
                                    <p:cond delay="0"/>
                                  </p:stCondLst>
                                  <p:childTnLst>
                                    <p:anim calcmode="discrete" valueType="str">
                                      <p:cBhvr override="childStyle">
                                        <p:cTn id="18" dur="750" fill="hold"/>
                                        <p:tgtEl>
                                          <p:spTgt spid="2">
                                            <p:txEl>
                                              <p:pRg st="4" end="4"/>
                                            </p:txEl>
                                          </p:spTgt>
                                        </p:tgtEl>
                                        <p:attrNameLst>
                                          <p:attrName>style.fontWeight</p:attrName>
                                        </p:attrNameLst>
                                      </p:cBhvr>
                                      <p:tavLst>
                                        <p:tav tm="0">
                                          <p:val>
                                            <p:strVal val="normal"/>
                                          </p:val>
                                        </p:tav>
                                        <p:tav tm="50000">
                                          <p:val>
                                            <p:strVal val="bold"/>
                                          </p:val>
                                        </p:tav>
                                        <p:tav tm="60000">
                                          <p:val>
                                            <p:strVal val="normal"/>
                                          </p:val>
                                        </p:tav>
                                        <p:tav tm="100000">
                                          <p:val>
                                            <p:strVal val="normal"/>
                                          </p:val>
                                        </p:tav>
                                      </p:tavLst>
                                    </p:anim>
                                  </p:childTnLst>
                                </p:cTn>
                              </p:par>
                            </p:childTnLst>
                          </p:cTn>
                        </p:par>
                      </p:childTnLst>
                    </p:cTn>
                  </p:par>
                  <p:par>
                    <p:cTn id="19" fill="hold">
                      <p:stCondLst>
                        <p:cond delay="indefinite"/>
                      </p:stCondLst>
                      <p:childTnLst>
                        <p:par>
                          <p:cTn id="20" fill="hold">
                            <p:stCondLst>
                              <p:cond delay="0"/>
                            </p:stCondLst>
                            <p:childTnLst>
                              <p:par>
                                <p:cTn id="21" presetID="10" presetClass="emph" presetSubtype="0" fill="hold" grpId="0" nodeType="clickEffect">
                                  <p:stCondLst>
                                    <p:cond delay="0"/>
                                  </p:stCondLst>
                                  <p:childTnLst>
                                    <p:anim calcmode="discrete" valueType="str">
                                      <p:cBhvr override="childStyle">
                                        <p:cTn id="22" dur="750" fill="hold"/>
                                        <p:tgtEl>
                                          <p:spTgt spid="2">
                                            <p:txEl>
                                              <p:pRg st="5" end="5"/>
                                            </p:txEl>
                                          </p:spTgt>
                                        </p:tgtEl>
                                        <p:attrNameLst>
                                          <p:attrName>style.fontWeight</p:attrName>
                                        </p:attrNameLst>
                                      </p:cBhvr>
                                      <p:tavLst>
                                        <p:tav tm="0">
                                          <p:val>
                                            <p:strVal val="normal"/>
                                          </p:val>
                                        </p:tav>
                                        <p:tav tm="50000">
                                          <p:val>
                                            <p:strVal val="bold"/>
                                          </p:val>
                                        </p:tav>
                                        <p:tav tm="60000">
                                          <p:val>
                                            <p:strVal val="normal"/>
                                          </p:val>
                                        </p:tav>
                                        <p:tav tm="100000">
                                          <p:val>
                                            <p:strVal val="normal"/>
                                          </p:val>
                                        </p:tav>
                                      </p:tavLst>
                                    </p:anim>
                                  </p:childTnLst>
                                </p:cTn>
                              </p:par>
                            </p:childTnLst>
                          </p:cTn>
                        </p:par>
                      </p:childTnLst>
                    </p:cTn>
                  </p:par>
                  <p:par>
                    <p:cTn id="23" fill="hold">
                      <p:stCondLst>
                        <p:cond delay="indefinite"/>
                      </p:stCondLst>
                      <p:childTnLst>
                        <p:par>
                          <p:cTn id="24" fill="hold">
                            <p:stCondLst>
                              <p:cond delay="0"/>
                            </p:stCondLst>
                            <p:childTnLst>
                              <p:par>
                                <p:cTn id="25" presetID="10" presetClass="emph" presetSubtype="0" fill="hold" grpId="0" nodeType="clickEffect">
                                  <p:stCondLst>
                                    <p:cond delay="0"/>
                                  </p:stCondLst>
                                  <p:childTnLst>
                                    <p:anim calcmode="discrete" valueType="str">
                                      <p:cBhvr override="childStyle">
                                        <p:cTn id="26" dur="750" fill="hold"/>
                                        <p:tgtEl>
                                          <p:spTgt spid="2">
                                            <p:txEl>
                                              <p:pRg st="6" end="6"/>
                                            </p:txEl>
                                          </p:spTgt>
                                        </p:tgtEl>
                                        <p:attrNameLst>
                                          <p:attrName>style.fontWeight</p:attrName>
                                        </p:attrNameLst>
                                      </p:cBhvr>
                                      <p:tavLst>
                                        <p:tav tm="0">
                                          <p:val>
                                            <p:strVal val="normal"/>
                                          </p:val>
                                        </p:tav>
                                        <p:tav tm="50000">
                                          <p:val>
                                            <p:strVal val="bold"/>
                                          </p:val>
                                        </p:tav>
                                        <p:tav tm="60000">
                                          <p:val>
                                            <p:strVal val="normal"/>
                                          </p:val>
                                        </p:tav>
                                        <p:tav tm="100000">
                                          <p:val>
                                            <p:strVal val="normal"/>
                                          </p:val>
                                        </p:tav>
                                      </p:tavLst>
                                    </p:anim>
                                  </p:childTnLst>
                                </p:cTn>
                              </p:par>
                            </p:childTnLst>
                          </p:cTn>
                        </p:par>
                      </p:childTnLst>
                    </p:cTn>
                  </p:par>
                  <p:par>
                    <p:cTn id="27" fill="hold">
                      <p:stCondLst>
                        <p:cond delay="indefinite"/>
                      </p:stCondLst>
                      <p:childTnLst>
                        <p:par>
                          <p:cTn id="28" fill="hold">
                            <p:stCondLst>
                              <p:cond delay="0"/>
                            </p:stCondLst>
                            <p:childTnLst>
                              <p:par>
                                <p:cTn id="29" presetID="10" presetClass="emph" presetSubtype="0" fill="hold" grpId="0" nodeType="clickEffect">
                                  <p:stCondLst>
                                    <p:cond delay="0"/>
                                  </p:stCondLst>
                                  <p:childTnLst>
                                    <p:anim calcmode="discrete" valueType="str">
                                      <p:cBhvr override="childStyle">
                                        <p:cTn id="30" dur="750" fill="hold"/>
                                        <p:tgtEl>
                                          <p:spTgt spid="2">
                                            <p:txEl>
                                              <p:pRg st="7" end="7"/>
                                            </p:txEl>
                                          </p:spTgt>
                                        </p:tgtEl>
                                        <p:attrNameLst>
                                          <p:attrName>style.fontWeight</p:attrName>
                                        </p:attrNameLst>
                                      </p:cBhvr>
                                      <p:tavLst>
                                        <p:tav tm="0">
                                          <p:val>
                                            <p:strVal val="normal"/>
                                          </p:val>
                                        </p:tav>
                                        <p:tav tm="50000">
                                          <p:val>
                                            <p:strVal val="bold"/>
                                          </p:val>
                                        </p:tav>
                                        <p:tav tm="60000">
                                          <p:val>
                                            <p:strVal val="normal"/>
                                          </p:val>
                                        </p:tav>
                                        <p:tav tm="100000">
                                          <p:val>
                                            <p:strVal val="normal"/>
                                          </p:val>
                                        </p:tav>
                                      </p:tavLst>
                                    </p:anim>
                                  </p:childTnLst>
                                </p:cTn>
                              </p:par>
                            </p:childTnLst>
                          </p:cTn>
                        </p:par>
                      </p:childTnLst>
                    </p:cTn>
                  </p:par>
                  <p:par>
                    <p:cTn id="31" fill="hold">
                      <p:stCondLst>
                        <p:cond delay="indefinite"/>
                      </p:stCondLst>
                      <p:childTnLst>
                        <p:par>
                          <p:cTn id="32" fill="hold">
                            <p:stCondLst>
                              <p:cond delay="0"/>
                            </p:stCondLst>
                            <p:childTnLst>
                              <p:par>
                                <p:cTn id="33" presetID="10" presetClass="emph" presetSubtype="0" fill="hold" grpId="0" nodeType="clickEffect">
                                  <p:stCondLst>
                                    <p:cond delay="0"/>
                                  </p:stCondLst>
                                  <p:childTnLst>
                                    <p:anim calcmode="discrete" valueType="str">
                                      <p:cBhvr override="childStyle">
                                        <p:cTn id="34" dur="750" fill="hold"/>
                                        <p:tgtEl>
                                          <p:spTgt spid="2">
                                            <p:txEl>
                                              <p:pRg st="8" end="8"/>
                                            </p:txEl>
                                          </p:spTgt>
                                        </p:tgtEl>
                                        <p:attrNameLst>
                                          <p:attrName>style.fontWeight</p:attrName>
                                        </p:attrNameLst>
                                      </p:cBhvr>
                                      <p:tavLst>
                                        <p:tav tm="0">
                                          <p:val>
                                            <p:strVal val="normal"/>
                                          </p:val>
                                        </p:tav>
                                        <p:tav tm="50000">
                                          <p:val>
                                            <p:strVal val="bold"/>
                                          </p:val>
                                        </p:tav>
                                        <p:tav tm="60000">
                                          <p:val>
                                            <p:strVal val="normal"/>
                                          </p:val>
                                        </p:tav>
                                        <p:tav tm="100000">
                                          <p:val>
                                            <p:strVal val="normal"/>
                                          </p:val>
                                        </p:tav>
                                      </p:tavLst>
                                    </p:anim>
                                  </p:childTnLst>
                                </p:cTn>
                              </p:par>
                            </p:childTnLst>
                          </p:cTn>
                        </p:par>
                      </p:childTnLst>
                    </p:cTn>
                  </p:par>
                  <p:par>
                    <p:cTn id="35" fill="hold">
                      <p:stCondLst>
                        <p:cond delay="indefinite"/>
                      </p:stCondLst>
                      <p:childTnLst>
                        <p:par>
                          <p:cTn id="36" fill="hold">
                            <p:stCondLst>
                              <p:cond delay="0"/>
                            </p:stCondLst>
                            <p:childTnLst>
                              <p:par>
                                <p:cTn id="37" presetID="10" presetClass="emph" presetSubtype="0" fill="hold" grpId="0" nodeType="clickEffect">
                                  <p:stCondLst>
                                    <p:cond delay="0"/>
                                  </p:stCondLst>
                                  <p:childTnLst>
                                    <p:anim calcmode="discrete" valueType="str">
                                      <p:cBhvr override="childStyle">
                                        <p:cTn id="38" dur="750" fill="hold"/>
                                        <p:tgtEl>
                                          <p:spTgt spid="2">
                                            <p:txEl>
                                              <p:pRg st="9" end="9"/>
                                            </p:txEl>
                                          </p:spTgt>
                                        </p:tgtEl>
                                        <p:attrNameLst>
                                          <p:attrName>style.fontWeight</p:attrName>
                                        </p:attrNameLst>
                                      </p:cBhvr>
                                      <p:tavLst>
                                        <p:tav tm="0">
                                          <p:val>
                                            <p:strVal val="normal"/>
                                          </p:val>
                                        </p:tav>
                                        <p:tav tm="50000">
                                          <p:val>
                                            <p:strVal val="bold"/>
                                          </p:val>
                                        </p:tav>
                                        <p:tav tm="60000">
                                          <p:val>
                                            <p:strVal val="normal"/>
                                          </p:val>
                                        </p:tav>
                                        <p:tav tm="100000">
                                          <p:val>
                                            <p:strVal val="normal"/>
                                          </p:val>
                                        </p:tav>
                                      </p:tavLst>
                                    </p:anim>
                                  </p:childTnLst>
                                </p:cTn>
                              </p:par>
                            </p:childTnLst>
                          </p:cTn>
                        </p:par>
                      </p:childTnLst>
                    </p:cTn>
                  </p:par>
                  <p:par>
                    <p:cTn id="39" fill="hold">
                      <p:stCondLst>
                        <p:cond delay="indefinite"/>
                      </p:stCondLst>
                      <p:childTnLst>
                        <p:par>
                          <p:cTn id="40" fill="hold">
                            <p:stCondLst>
                              <p:cond delay="0"/>
                            </p:stCondLst>
                            <p:childTnLst>
                              <p:par>
                                <p:cTn id="41" presetID="10" presetClass="emph" presetSubtype="0" fill="hold" grpId="0" nodeType="clickEffect">
                                  <p:stCondLst>
                                    <p:cond delay="0"/>
                                  </p:stCondLst>
                                  <p:childTnLst>
                                    <p:anim calcmode="discrete" valueType="str">
                                      <p:cBhvr override="childStyle">
                                        <p:cTn id="42" dur="750" fill="hold"/>
                                        <p:tgtEl>
                                          <p:spTgt spid="2">
                                            <p:txEl>
                                              <p:pRg st="10" end="10"/>
                                            </p:txEl>
                                          </p:spTgt>
                                        </p:tgtEl>
                                        <p:attrNameLst>
                                          <p:attrName>style.fontWeight</p:attrName>
                                        </p:attrNameLst>
                                      </p:cBhvr>
                                      <p:tavLst>
                                        <p:tav tm="0">
                                          <p:val>
                                            <p:strVal val="normal"/>
                                          </p:val>
                                        </p:tav>
                                        <p:tav tm="50000">
                                          <p:val>
                                            <p:strVal val="bold"/>
                                          </p:val>
                                        </p:tav>
                                        <p:tav tm="60000">
                                          <p:val>
                                            <p:strVal val="normal"/>
                                          </p:val>
                                        </p:tav>
                                        <p:tav tm="100000">
                                          <p:val>
                                            <p:strVal val="normal"/>
                                          </p:val>
                                        </p:tav>
                                      </p:tavLst>
                                    </p:anim>
                                  </p:childTnLst>
                                </p:cTn>
                              </p:par>
                            </p:childTnLst>
                          </p:cTn>
                        </p:par>
                      </p:childTnLst>
                    </p:cTn>
                  </p:par>
                  <p:par>
                    <p:cTn id="43" fill="hold">
                      <p:stCondLst>
                        <p:cond delay="indefinite"/>
                      </p:stCondLst>
                      <p:childTnLst>
                        <p:par>
                          <p:cTn id="44" fill="hold">
                            <p:stCondLst>
                              <p:cond delay="0"/>
                            </p:stCondLst>
                            <p:childTnLst>
                              <p:par>
                                <p:cTn id="45" presetID="10" presetClass="emph" presetSubtype="0" fill="hold" grpId="0" nodeType="clickEffect">
                                  <p:stCondLst>
                                    <p:cond delay="0"/>
                                  </p:stCondLst>
                                  <p:childTnLst>
                                    <p:anim calcmode="discrete" valueType="str">
                                      <p:cBhvr override="childStyle">
                                        <p:cTn id="46" dur="750" fill="hold"/>
                                        <p:tgtEl>
                                          <p:spTgt spid="2">
                                            <p:txEl>
                                              <p:pRg st="11" end="11"/>
                                            </p:txEl>
                                          </p:spTgt>
                                        </p:tgtEl>
                                        <p:attrNameLst>
                                          <p:attrName>style.fontWeight</p:attrName>
                                        </p:attrNameLst>
                                      </p:cBhvr>
                                      <p:tavLst>
                                        <p:tav tm="0">
                                          <p:val>
                                            <p:strVal val="normal"/>
                                          </p:val>
                                        </p:tav>
                                        <p:tav tm="50000">
                                          <p:val>
                                            <p:strVal val="bold"/>
                                          </p:val>
                                        </p:tav>
                                        <p:tav tm="60000">
                                          <p:val>
                                            <p:strVal val="normal"/>
                                          </p:val>
                                        </p:tav>
                                        <p:tav tm="100000">
                                          <p:val>
                                            <p:strVal val="normal"/>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l-GR" dirty="0"/>
              <a:t>Ο συνεδριακός τουρισμός διακρίνεται σε διάφορες κατηγορίες οι οποίοι παρουσιάζονται παρακάτω:</a:t>
            </a:r>
          </a:p>
          <a:p>
            <a:pPr marL="109728" indent="0">
              <a:buNone/>
            </a:pPr>
            <a:endParaRPr lang="el-GR" dirty="0"/>
          </a:p>
          <a:p>
            <a:r>
              <a:rPr lang="el-GR" dirty="0"/>
              <a:t>Τα επιστημονικά </a:t>
            </a:r>
            <a:r>
              <a:rPr lang="el-GR" dirty="0" smtClean="0"/>
              <a:t>συνέδρια</a:t>
            </a:r>
            <a:endParaRPr lang="el-GR" dirty="0"/>
          </a:p>
          <a:p>
            <a:r>
              <a:rPr lang="el-GR" dirty="0"/>
              <a:t>Τα εμπορικά συνέδρια</a:t>
            </a:r>
          </a:p>
          <a:p>
            <a:r>
              <a:rPr lang="el-GR" dirty="0" smtClean="0"/>
              <a:t>Τα </a:t>
            </a:r>
            <a:r>
              <a:rPr lang="el-GR" dirty="0"/>
              <a:t>Συνέδρια κομματικού, κοινωνικού και πολιτικού περιεχομένου</a:t>
            </a:r>
          </a:p>
          <a:p>
            <a:r>
              <a:rPr lang="el-GR" dirty="0"/>
              <a:t>Τα συνέδρια των διεθνών οργανισμών</a:t>
            </a:r>
          </a:p>
          <a:p>
            <a:r>
              <a:rPr lang="el-GR" dirty="0"/>
              <a:t>Οι συσκέψεις</a:t>
            </a:r>
          </a:p>
          <a:p>
            <a:r>
              <a:rPr lang="el-GR" dirty="0"/>
              <a:t>Τα Σεμινάρια </a:t>
            </a:r>
          </a:p>
          <a:p>
            <a:endParaRPr lang="el-GR" dirty="0"/>
          </a:p>
        </p:txBody>
      </p:sp>
      <p:sp>
        <p:nvSpPr>
          <p:cNvPr id="3" name="Title 2"/>
          <p:cNvSpPr>
            <a:spLocks noGrp="1"/>
          </p:cNvSpPr>
          <p:nvPr>
            <p:ph type="title"/>
          </p:nvPr>
        </p:nvSpPr>
        <p:spPr/>
        <p:txBody>
          <a:bodyPr/>
          <a:lstStyle/>
          <a:p>
            <a:pPr algn="ctr"/>
            <a:r>
              <a:rPr lang="el-GR" dirty="0">
                <a:effectLst/>
              </a:rPr>
              <a:t>Ο συνεδριακός τουρισμός</a:t>
            </a:r>
            <a:endParaRPr lang="el-GR" dirty="0"/>
          </a:p>
        </p:txBody>
      </p:sp>
    </p:spTree>
    <p:extLst>
      <p:ext uri="{BB962C8B-B14F-4D97-AF65-F5344CB8AC3E}">
        <p14:creationId xmlns:p14="http://schemas.microsoft.com/office/powerpoint/2010/main" val="1490006926"/>
      </p:ext>
    </p:extLst>
  </p:cSld>
  <p:clrMapOvr>
    <a:masterClrMapping/>
  </p:clrMapOvr>
  <p:transition spd="slow">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grpId="0" nodeType="clickEffect">
                                  <p:stCondLst>
                                    <p:cond delay="0"/>
                                  </p:stCondLst>
                                  <p:iterate type="lt">
                                    <p:tmAbs val="25"/>
                                  </p:iterate>
                                  <p:childTnLst>
                                    <p:set>
                                      <p:cBhvr override="childStyle">
                                        <p:cTn id="6" dur="indefinite"/>
                                        <p:tgtEl>
                                          <p:spTgt spid="2">
                                            <p:txEl>
                                              <p:pRg st="0" end="0"/>
                                            </p:txEl>
                                          </p:spTgt>
                                        </p:tgtEl>
                                        <p:attrNameLst>
                                          <p:attrName>style.fontWeight</p:attrName>
                                        </p:attrNameLst>
                                      </p:cBhvr>
                                      <p:to>
                                        <p:strVal val="bold"/>
                                      </p:to>
                                    </p:set>
                                  </p:childTnLst>
                                </p:cTn>
                              </p:par>
                            </p:childTnLst>
                          </p:cTn>
                        </p:par>
                      </p:childTnLst>
                    </p:cTn>
                  </p:par>
                  <p:par>
                    <p:cTn id="7" fill="hold">
                      <p:stCondLst>
                        <p:cond delay="indefinite"/>
                      </p:stCondLst>
                      <p:childTnLst>
                        <p:par>
                          <p:cTn id="8" fill="hold">
                            <p:stCondLst>
                              <p:cond delay="0"/>
                            </p:stCondLst>
                            <p:childTnLst>
                              <p:par>
                                <p:cTn id="9" presetID="15" presetClass="emph" presetSubtype="0" grpId="0" nodeType="clickEffect">
                                  <p:stCondLst>
                                    <p:cond delay="0"/>
                                  </p:stCondLst>
                                  <p:iterate type="lt">
                                    <p:tmAbs val="25"/>
                                  </p:iterate>
                                  <p:childTnLst>
                                    <p:set>
                                      <p:cBhvr override="childStyle">
                                        <p:cTn id="10" dur="indefinite"/>
                                        <p:tgtEl>
                                          <p:spTgt spid="2">
                                            <p:txEl>
                                              <p:pRg st="2" end="2"/>
                                            </p:txEl>
                                          </p:spTgt>
                                        </p:tgtEl>
                                        <p:attrNameLst>
                                          <p:attrName>style.fontWeight</p:attrName>
                                        </p:attrNameLst>
                                      </p:cBhvr>
                                      <p:to>
                                        <p:strVal val="bold"/>
                                      </p:to>
                                    </p:set>
                                  </p:childTnLst>
                                </p:cTn>
                              </p:par>
                            </p:childTnLst>
                          </p:cTn>
                        </p:par>
                      </p:childTnLst>
                    </p:cTn>
                  </p:par>
                  <p:par>
                    <p:cTn id="11" fill="hold">
                      <p:stCondLst>
                        <p:cond delay="indefinite"/>
                      </p:stCondLst>
                      <p:childTnLst>
                        <p:par>
                          <p:cTn id="12" fill="hold">
                            <p:stCondLst>
                              <p:cond delay="0"/>
                            </p:stCondLst>
                            <p:childTnLst>
                              <p:par>
                                <p:cTn id="13" presetID="15" presetClass="emph" presetSubtype="0" grpId="0" nodeType="clickEffect">
                                  <p:stCondLst>
                                    <p:cond delay="0"/>
                                  </p:stCondLst>
                                  <p:iterate type="lt">
                                    <p:tmAbs val="25"/>
                                  </p:iterate>
                                  <p:childTnLst>
                                    <p:set>
                                      <p:cBhvr override="childStyle">
                                        <p:cTn id="14" dur="indefinite"/>
                                        <p:tgtEl>
                                          <p:spTgt spid="2">
                                            <p:txEl>
                                              <p:pRg st="3" end="3"/>
                                            </p:txEl>
                                          </p:spTgt>
                                        </p:tgtEl>
                                        <p:attrNameLst>
                                          <p:attrName>style.fontWeight</p:attrName>
                                        </p:attrNameLst>
                                      </p:cBhvr>
                                      <p:to>
                                        <p:strVal val="bold"/>
                                      </p:to>
                                    </p:set>
                                  </p:childTnLst>
                                </p:cTn>
                              </p:par>
                            </p:childTnLst>
                          </p:cTn>
                        </p:par>
                      </p:childTnLst>
                    </p:cTn>
                  </p:par>
                  <p:par>
                    <p:cTn id="15" fill="hold">
                      <p:stCondLst>
                        <p:cond delay="indefinite"/>
                      </p:stCondLst>
                      <p:childTnLst>
                        <p:par>
                          <p:cTn id="16" fill="hold">
                            <p:stCondLst>
                              <p:cond delay="0"/>
                            </p:stCondLst>
                            <p:childTnLst>
                              <p:par>
                                <p:cTn id="17" presetID="15" presetClass="emph" presetSubtype="0" grpId="0" nodeType="clickEffect">
                                  <p:stCondLst>
                                    <p:cond delay="0"/>
                                  </p:stCondLst>
                                  <p:iterate type="lt">
                                    <p:tmAbs val="25"/>
                                  </p:iterate>
                                  <p:childTnLst>
                                    <p:set>
                                      <p:cBhvr override="childStyle">
                                        <p:cTn id="18" dur="indefinite"/>
                                        <p:tgtEl>
                                          <p:spTgt spid="2">
                                            <p:txEl>
                                              <p:pRg st="4" end="4"/>
                                            </p:txEl>
                                          </p:spTgt>
                                        </p:tgtEl>
                                        <p:attrNameLst>
                                          <p:attrName>style.fontWeight</p:attrName>
                                        </p:attrNameLst>
                                      </p:cBhvr>
                                      <p:to>
                                        <p:strVal val="bold"/>
                                      </p:to>
                                    </p:set>
                                  </p:childTnLst>
                                </p:cTn>
                              </p:par>
                            </p:childTnLst>
                          </p:cTn>
                        </p:par>
                      </p:childTnLst>
                    </p:cTn>
                  </p:par>
                  <p:par>
                    <p:cTn id="19" fill="hold">
                      <p:stCondLst>
                        <p:cond delay="indefinite"/>
                      </p:stCondLst>
                      <p:childTnLst>
                        <p:par>
                          <p:cTn id="20" fill="hold">
                            <p:stCondLst>
                              <p:cond delay="0"/>
                            </p:stCondLst>
                            <p:childTnLst>
                              <p:par>
                                <p:cTn id="21" presetID="15" presetClass="emph" presetSubtype="0" grpId="0" nodeType="clickEffect">
                                  <p:stCondLst>
                                    <p:cond delay="0"/>
                                  </p:stCondLst>
                                  <p:iterate type="lt">
                                    <p:tmAbs val="25"/>
                                  </p:iterate>
                                  <p:childTnLst>
                                    <p:set>
                                      <p:cBhvr override="childStyle">
                                        <p:cTn id="22" dur="indefinite"/>
                                        <p:tgtEl>
                                          <p:spTgt spid="2">
                                            <p:txEl>
                                              <p:pRg st="5" end="5"/>
                                            </p:txEl>
                                          </p:spTgt>
                                        </p:tgtEl>
                                        <p:attrNameLst>
                                          <p:attrName>style.fontWeight</p:attrName>
                                        </p:attrNameLst>
                                      </p:cBhvr>
                                      <p:to>
                                        <p:strVal val="bold"/>
                                      </p:to>
                                    </p:set>
                                  </p:childTnLst>
                                </p:cTn>
                              </p:par>
                            </p:childTnLst>
                          </p:cTn>
                        </p:par>
                      </p:childTnLst>
                    </p:cTn>
                  </p:par>
                  <p:par>
                    <p:cTn id="23" fill="hold">
                      <p:stCondLst>
                        <p:cond delay="indefinite"/>
                      </p:stCondLst>
                      <p:childTnLst>
                        <p:par>
                          <p:cTn id="24" fill="hold">
                            <p:stCondLst>
                              <p:cond delay="0"/>
                            </p:stCondLst>
                            <p:childTnLst>
                              <p:par>
                                <p:cTn id="25" presetID="15" presetClass="emph" presetSubtype="0" grpId="0" nodeType="clickEffect">
                                  <p:stCondLst>
                                    <p:cond delay="0"/>
                                  </p:stCondLst>
                                  <p:iterate type="lt">
                                    <p:tmAbs val="25"/>
                                  </p:iterate>
                                  <p:childTnLst>
                                    <p:set>
                                      <p:cBhvr override="childStyle">
                                        <p:cTn id="26" dur="indefinite"/>
                                        <p:tgtEl>
                                          <p:spTgt spid="2">
                                            <p:txEl>
                                              <p:pRg st="6" end="6"/>
                                            </p:txEl>
                                          </p:spTgt>
                                        </p:tgtEl>
                                        <p:attrNameLst>
                                          <p:attrName>style.fontWeight</p:attrName>
                                        </p:attrNameLst>
                                      </p:cBhvr>
                                      <p:to>
                                        <p:strVal val="bold"/>
                                      </p:to>
                                    </p:set>
                                  </p:childTnLst>
                                </p:cTn>
                              </p:par>
                            </p:childTnLst>
                          </p:cTn>
                        </p:par>
                      </p:childTnLst>
                    </p:cTn>
                  </p:par>
                  <p:par>
                    <p:cTn id="27" fill="hold">
                      <p:stCondLst>
                        <p:cond delay="indefinite"/>
                      </p:stCondLst>
                      <p:childTnLst>
                        <p:par>
                          <p:cTn id="28" fill="hold">
                            <p:stCondLst>
                              <p:cond delay="0"/>
                            </p:stCondLst>
                            <p:childTnLst>
                              <p:par>
                                <p:cTn id="29" presetID="15" presetClass="emph" presetSubtype="0" grpId="0" nodeType="clickEffect">
                                  <p:stCondLst>
                                    <p:cond delay="0"/>
                                  </p:stCondLst>
                                  <p:iterate type="lt">
                                    <p:tmAbs val="25"/>
                                  </p:iterate>
                                  <p:childTnLst>
                                    <p:set>
                                      <p:cBhvr override="childStyle">
                                        <p:cTn id="30" dur="indefinite"/>
                                        <p:tgtEl>
                                          <p:spTgt spid="2">
                                            <p:txEl>
                                              <p:pRg st="7" end="7"/>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l-GR" dirty="0" smtClean="0"/>
              <a:t>Είναι </a:t>
            </a:r>
            <a:r>
              <a:rPr lang="el-GR" dirty="0"/>
              <a:t>από τις πιο διαδεδομένες μορφές μαζικού τουρισμού που γίνεται για επαγγελματικούς σκοπούς. </a:t>
            </a:r>
            <a:endParaRPr lang="el-GR" dirty="0" smtClean="0"/>
          </a:p>
          <a:p>
            <a:r>
              <a:rPr lang="el-GR" dirty="0"/>
              <a:t>Ο τουρισμός κινήτρων περιλαμβάνει ένα ταξίδι προς τους εργαζόμενους που έκαναν πετυχημένες προσπάθειες στο να πετύχουν και να ξεπεράσουν τους στόχους που είχαν </a:t>
            </a:r>
            <a:r>
              <a:rPr lang="el-GR" dirty="0" smtClean="0"/>
              <a:t>θέσει.</a:t>
            </a:r>
            <a:endParaRPr lang="el-GR" dirty="0"/>
          </a:p>
          <a:p>
            <a:pPr marL="109728" indent="0">
              <a:buNone/>
            </a:pPr>
            <a:r>
              <a:rPr lang="el-GR" u="sng" dirty="0" smtClean="0"/>
              <a:t>Οι </a:t>
            </a:r>
            <a:r>
              <a:rPr lang="el-GR" u="sng" dirty="0"/>
              <a:t>πιο συνηθισμένες μορφές των κινήτρων είναι:</a:t>
            </a:r>
            <a:endParaRPr lang="el-GR" dirty="0"/>
          </a:p>
          <a:p>
            <a:pPr marL="109728" indent="0">
              <a:buNone/>
            </a:pPr>
            <a:endParaRPr lang="el-GR" dirty="0"/>
          </a:p>
          <a:p>
            <a:pPr lvl="0"/>
            <a:r>
              <a:rPr lang="el-GR" dirty="0"/>
              <a:t>Η ηθική επιβράβευση με μορφή εγκωμίου.</a:t>
            </a:r>
          </a:p>
          <a:p>
            <a:pPr lvl="0"/>
            <a:r>
              <a:rPr lang="el-GR" dirty="0"/>
              <a:t>Η επιβράβευση με χρηματικό έπαθλο.</a:t>
            </a:r>
          </a:p>
          <a:p>
            <a:pPr lvl="0"/>
            <a:r>
              <a:rPr lang="el-GR" dirty="0"/>
              <a:t>Η επιβράβευση με συγκεκριμένο υλικό αγαθό.</a:t>
            </a:r>
          </a:p>
          <a:p>
            <a:pPr lvl="0"/>
            <a:r>
              <a:rPr lang="el-GR" dirty="0"/>
              <a:t>Η επιβράβευση με προσφορά ταξιδιού.</a:t>
            </a:r>
          </a:p>
          <a:p>
            <a:pPr marL="109728" indent="0">
              <a:buNone/>
            </a:pPr>
            <a:endParaRPr lang="el-GR" dirty="0"/>
          </a:p>
          <a:p>
            <a:endParaRPr lang="el-GR" dirty="0"/>
          </a:p>
        </p:txBody>
      </p:sp>
      <p:sp>
        <p:nvSpPr>
          <p:cNvPr id="3" name="Title 2"/>
          <p:cNvSpPr>
            <a:spLocks noGrp="1"/>
          </p:cNvSpPr>
          <p:nvPr>
            <p:ph type="title"/>
          </p:nvPr>
        </p:nvSpPr>
        <p:spPr>
          <a:xfrm>
            <a:off x="457200" y="274638"/>
            <a:ext cx="8229600" cy="922114"/>
          </a:xfrm>
        </p:spPr>
        <p:txBody>
          <a:bodyPr/>
          <a:lstStyle/>
          <a:p>
            <a:pPr algn="ctr"/>
            <a:r>
              <a:rPr lang="el-GR" dirty="0">
                <a:effectLst/>
              </a:rPr>
              <a:t>Ο τουρισμός κινήτρων</a:t>
            </a:r>
            <a:endParaRPr lang="el-GR" dirty="0"/>
          </a:p>
        </p:txBody>
      </p:sp>
    </p:spTree>
    <p:extLst>
      <p:ext uri="{BB962C8B-B14F-4D97-AF65-F5344CB8AC3E}">
        <p14:creationId xmlns:p14="http://schemas.microsoft.com/office/powerpoint/2010/main" val="250001551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barn(inVertical)">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barn(inVertical)">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barn(inVertical)">
                                      <p:cBhvr>
                                        <p:cTn id="22" dur="500"/>
                                        <p:tgtEl>
                                          <p:spTgt spid="2">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barn(inVertical)">
                                      <p:cBhvr>
                                        <p:cTn id="27" dur="500"/>
                                        <p:tgtEl>
                                          <p:spTgt spid="2">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2">
                                            <p:txEl>
                                              <p:pRg st="6" end="6"/>
                                            </p:txEl>
                                          </p:spTgt>
                                        </p:tgtEl>
                                        <p:attrNameLst>
                                          <p:attrName>style.visibility</p:attrName>
                                        </p:attrNameLst>
                                      </p:cBhvr>
                                      <p:to>
                                        <p:strVal val="visible"/>
                                      </p:to>
                                    </p:set>
                                    <p:animEffect transition="in" filter="barn(inVertical)">
                                      <p:cBhvr>
                                        <p:cTn id="32" dur="500"/>
                                        <p:tgtEl>
                                          <p:spTgt spid="2">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2">
                                            <p:txEl>
                                              <p:pRg st="7" end="7"/>
                                            </p:txEl>
                                          </p:spTgt>
                                        </p:tgtEl>
                                        <p:attrNameLst>
                                          <p:attrName>style.visibility</p:attrName>
                                        </p:attrNameLst>
                                      </p:cBhvr>
                                      <p:to>
                                        <p:strVal val="visible"/>
                                      </p:to>
                                    </p:set>
                                    <p:animEffect transition="in" filter="barn(inVertical)">
                                      <p:cBhvr>
                                        <p:cTn id="37"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109728" indent="0">
              <a:buNone/>
            </a:pPr>
            <a:r>
              <a:rPr lang="el-GR" dirty="0"/>
              <a:t>Ο τουρισμός κινήτρων διακρίνεται με βάση κάποια κριτήρια ως εξής:</a:t>
            </a:r>
          </a:p>
          <a:p>
            <a:pPr marL="109728" indent="0">
              <a:buNone/>
            </a:pPr>
            <a:endParaRPr lang="el-GR" dirty="0"/>
          </a:p>
          <a:p>
            <a:pPr lvl="0"/>
            <a:r>
              <a:rPr lang="el-GR" dirty="0"/>
              <a:t>Το είδος της επιχείρησης που προσφέρει το ταξίδι.</a:t>
            </a:r>
          </a:p>
          <a:p>
            <a:pPr lvl="0"/>
            <a:r>
              <a:rPr lang="el-GR" dirty="0" smtClean="0"/>
              <a:t>Ο εθνικός </a:t>
            </a:r>
            <a:r>
              <a:rPr lang="el-GR" dirty="0"/>
              <a:t>ή </a:t>
            </a:r>
            <a:r>
              <a:rPr lang="el-GR" dirty="0" smtClean="0"/>
              <a:t>πολυεθνικός χαρακτήρας </a:t>
            </a:r>
            <a:r>
              <a:rPr lang="el-GR" dirty="0"/>
              <a:t>και </a:t>
            </a:r>
            <a:r>
              <a:rPr lang="el-GR" dirty="0" smtClean="0"/>
              <a:t>η </a:t>
            </a:r>
            <a:r>
              <a:rPr lang="el-GR" dirty="0"/>
              <a:t>εθνική ή πολυεθνική συμμετοχή των βραβευθέντων.</a:t>
            </a:r>
          </a:p>
          <a:p>
            <a:pPr lvl="0"/>
            <a:r>
              <a:rPr lang="el-GR" dirty="0"/>
              <a:t>Τη διάρκεια του ταξιδιού.</a:t>
            </a:r>
          </a:p>
          <a:p>
            <a:pPr lvl="0"/>
            <a:r>
              <a:rPr lang="el-GR" dirty="0"/>
              <a:t>Το ιεραρχικό επίπεδο των συμμετεχόντων.</a:t>
            </a:r>
          </a:p>
          <a:p>
            <a:pPr lvl="0"/>
            <a:r>
              <a:rPr lang="el-GR" dirty="0"/>
              <a:t>Τον τομέα απασχόλησης των συμμετεχόντων μέσα στην επιχείρηση.</a:t>
            </a:r>
          </a:p>
          <a:p>
            <a:pPr marL="109728" indent="0">
              <a:buNone/>
            </a:pPr>
            <a:endParaRPr lang="el-GR" dirty="0"/>
          </a:p>
          <a:p>
            <a:endParaRPr lang="el-GR" dirty="0"/>
          </a:p>
        </p:txBody>
      </p:sp>
      <p:sp>
        <p:nvSpPr>
          <p:cNvPr id="3" name="Title 2"/>
          <p:cNvSpPr>
            <a:spLocks noGrp="1"/>
          </p:cNvSpPr>
          <p:nvPr>
            <p:ph type="title"/>
          </p:nvPr>
        </p:nvSpPr>
        <p:spPr>
          <a:xfrm>
            <a:off x="457200" y="274638"/>
            <a:ext cx="8229600" cy="706090"/>
          </a:xfrm>
        </p:spPr>
        <p:txBody>
          <a:bodyPr>
            <a:normAutofit fontScale="90000"/>
          </a:bodyPr>
          <a:lstStyle/>
          <a:p>
            <a:pPr algn="ctr"/>
            <a:r>
              <a:rPr lang="el-GR" dirty="0"/>
              <a:t>Κατηγορίες του τουρισμού κινήτρων</a:t>
            </a:r>
          </a:p>
        </p:txBody>
      </p:sp>
    </p:spTree>
    <p:extLst>
      <p:ext uri="{BB962C8B-B14F-4D97-AF65-F5344CB8AC3E}">
        <p14:creationId xmlns:p14="http://schemas.microsoft.com/office/powerpoint/2010/main" val="422148871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right)">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wipe(right)">
                                      <p:cBhvr>
                                        <p:cTn id="12" dur="5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grpId="0"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Effect transition="in" filter="wipe(right)">
                                      <p:cBhvr>
                                        <p:cTn id="17" dur="500"/>
                                        <p:tgtEl>
                                          <p:spTgt spid="2">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grpId="0" nodeType="click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right)">
                                      <p:cBhvr>
                                        <p:cTn id="22" dur="500"/>
                                        <p:tgtEl>
                                          <p:spTgt spid="2">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2" fill="hold" grpId="0"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wipe(right)">
                                      <p:cBhvr>
                                        <p:cTn id="27" dur="500"/>
                                        <p:tgtEl>
                                          <p:spTgt spid="2">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2" fill="hold" grpId="0" nodeType="clickEffect">
                                  <p:stCondLst>
                                    <p:cond delay="0"/>
                                  </p:stCondLst>
                                  <p:childTnLst>
                                    <p:set>
                                      <p:cBhvr>
                                        <p:cTn id="31" dur="1" fill="hold">
                                          <p:stCondLst>
                                            <p:cond delay="0"/>
                                          </p:stCondLst>
                                        </p:cTn>
                                        <p:tgtEl>
                                          <p:spTgt spid="2">
                                            <p:txEl>
                                              <p:pRg st="6" end="6"/>
                                            </p:txEl>
                                          </p:spTgt>
                                        </p:tgtEl>
                                        <p:attrNameLst>
                                          <p:attrName>style.visibility</p:attrName>
                                        </p:attrNameLst>
                                      </p:cBhvr>
                                      <p:to>
                                        <p:strVal val="visible"/>
                                      </p:to>
                                    </p:set>
                                    <p:animEffect transition="in" filter="wipe(right)">
                                      <p:cBhvr>
                                        <p:cTn id="32"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l-GR" dirty="0"/>
              <a:t>Η πιο βασική θεωρία της παρακίνησης βασίζεται στις ανάγκες, οι οποίες αποτελούν πολύ σημαντική δύναμη παρακίνησης που μπορεί να δημιουργήσουν μια συμπεριφορά</a:t>
            </a:r>
            <a:r>
              <a:rPr lang="el-GR" dirty="0" smtClean="0"/>
              <a:t>.</a:t>
            </a:r>
            <a:endParaRPr lang="el-GR" dirty="0"/>
          </a:p>
          <a:p>
            <a:pPr lvl="0"/>
            <a:r>
              <a:rPr lang="el-GR" dirty="0"/>
              <a:t>Ο βαθμός των επιδιώξεων δεν </a:t>
            </a:r>
            <a:r>
              <a:rPr lang="el-GR" dirty="0" smtClean="0"/>
              <a:t>μπορεί </a:t>
            </a:r>
            <a:r>
              <a:rPr lang="el-GR" dirty="0"/>
              <a:t>να </a:t>
            </a:r>
            <a:r>
              <a:rPr lang="el-GR" dirty="0" smtClean="0"/>
              <a:t>οριστεί </a:t>
            </a:r>
            <a:r>
              <a:rPr lang="el-GR" dirty="0"/>
              <a:t>με συγκεκριμένα όρια.</a:t>
            </a:r>
          </a:p>
          <a:p>
            <a:pPr lvl="0"/>
            <a:r>
              <a:rPr lang="el-GR" dirty="0"/>
              <a:t>Ο βαθμός των επιδιώξεων αυξάνεται όσο επιτυγχάνεται ο στόχος και μειώνεται όσο αποτυγχάνει.</a:t>
            </a:r>
          </a:p>
          <a:p>
            <a:pPr lvl="0"/>
            <a:r>
              <a:rPr lang="el-GR" dirty="0"/>
              <a:t>Ο βαθμός των επιδιώξεων επηρεάζεται από το ύψος της επίδοσης των υπολοίπων μελών της ομάδας που ανήκει το κάθε άτομο.</a:t>
            </a:r>
          </a:p>
          <a:p>
            <a:endParaRPr lang="el-GR" b="1" dirty="0"/>
          </a:p>
        </p:txBody>
      </p:sp>
      <p:sp>
        <p:nvSpPr>
          <p:cNvPr id="3" name="Title 2"/>
          <p:cNvSpPr>
            <a:spLocks noGrp="1"/>
          </p:cNvSpPr>
          <p:nvPr>
            <p:ph type="title"/>
          </p:nvPr>
        </p:nvSpPr>
        <p:spPr/>
        <p:txBody>
          <a:bodyPr>
            <a:normAutofit fontScale="90000"/>
          </a:bodyPr>
          <a:lstStyle/>
          <a:p>
            <a:pPr algn="ctr"/>
            <a:r>
              <a:rPr lang="el-GR" dirty="0">
                <a:effectLst/>
              </a:rPr>
              <a:t>Οι περιεκτικές θεωρίες της υποκίνησης</a:t>
            </a:r>
            <a:endParaRPr lang="el-GR" dirty="0"/>
          </a:p>
        </p:txBody>
      </p:sp>
    </p:spTree>
    <p:extLst>
      <p:ext uri="{BB962C8B-B14F-4D97-AF65-F5344CB8AC3E}">
        <p14:creationId xmlns:p14="http://schemas.microsoft.com/office/powerpoint/2010/main" val="130300271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500" fill="hold"/>
                                        <p:tgtEl>
                                          <p:spTgt spid="2">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2">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2">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 calcmode="lin" valueType="num">
                                      <p:cBhvr>
                                        <p:cTn id="14" dur="500" fill="hold"/>
                                        <p:tgtEl>
                                          <p:spTgt spid="2">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2">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2">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 calcmode="lin" valueType="num">
                                      <p:cBhvr>
                                        <p:cTn id="21" dur="500" fill="hold"/>
                                        <p:tgtEl>
                                          <p:spTgt spid="2">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2">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2">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2">
                                            <p:txEl>
                                              <p:pRg st="3" end="3"/>
                                            </p:txEl>
                                          </p:spTgt>
                                        </p:tgtEl>
                                        <p:attrNameLst>
                                          <p:attrName>style.visibility</p:attrName>
                                        </p:attrNameLst>
                                      </p:cBhvr>
                                      <p:to>
                                        <p:strVal val="visible"/>
                                      </p:to>
                                    </p:set>
                                    <p:anim calcmode="lin" valueType="num">
                                      <p:cBhvr>
                                        <p:cTn id="28" dur="500" fill="hold"/>
                                        <p:tgtEl>
                                          <p:spTgt spid="2">
                                            <p:txEl>
                                              <p:pRg st="3" end="3"/>
                                            </p:txEl>
                                          </p:spTgt>
                                        </p:tgtEl>
                                        <p:attrNameLst>
                                          <p:attrName>ppt_w</p:attrName>
                                        </p:attrNameLst>
                                      </p:cBhvr>
                                      <p:tavLst>
                                        <p:tav tm="0">
                                          <p:val>
                                            <p:fltVal val="0"/>
                                          </p:val>
                                        </p:tav>
                                        <p:tav tm="100000">
                                          <p:val>
                                            <p:strVal val="#ppt_w"/>
                                          </p:val>
                                        </p:tav>
                                      </p:tavLst>
                                    </p:anim>
                                    <p:anim calcmode="lin" valueType="num">
                                      <p:cBhvr>
                                        <p:cTn id="29" dur="500" fill="hold"/>
                                        <p:tgtEl>
                                          <p:spTgt spid="2">
                                            <p:txEl>
                                              <p:pRg st="3" end="3"/>
                                            </p:txEl>
                                          </p:spTgt>
                                        </p:tgtEl>
                                        <p:attrNameLst>
                                          <p:attrName>ppt_h</p:attrName>
                                        </p:attrNameLst>
                                      </p:cBhvr>
                                      <p:tavLst>
                                        <p:tav tm="0">
                                          <p:val>
                                            <p:fltVal val="0"/>
                                          </p:val>
                                        </p:tav>
                                        <p:tav tm="100000">
                                          <p:val>
                                            <p:strVal val="#ppt_h"/>
                                          </p:val>
                                        </p:tav>
                                      </p:tavLst>
                                    </p:anim>
                                    <p:animEffect transition="in" filter="fade">
                                      <p:cBhvr>
                                        <p:cTn id="30"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l-GR" dirty="0" smtClean="0"/>
              <a:t>Αφορά </a:t>
            </a:r>
            <a:r>
              <a:rPr lang="el-GR" dirty="0"/>
              <a:t>τον τουρισμό όπου οργανώνονται εκθέσεις. Αυτές μπορεί να είναι εμπορικές, γενικές ή κλαδικές</a:t>
            </a:r>
            <a:r>
              <a:rPr lang="el-GR" dirty="0" smtClean="0"/>
              <a:t>.</a:t>
            </a:r>
          </a:p>
          <a:p>
            <a:r>
              <a:rPr lang="el-GR" dirty="0"/>
              <a:t>Οι εκθέσεις διακρίνονται σε διάφορες κατηγορίες σύμφωνα με τον τόπο διεξαγωγής τους, τον τόπο προέλευσης των τουριστών σε τοπικές, περιφερειακές, εθνικές και διεθνείς</a:t>
            </a:r>
            <a:r>
              <a:rPr lang="el-GR" dirty="0" smtClean="0"/>
              <a:t>.  </a:t>
            </a:r>
            <a:r>
              <a:rPr lang="el-GR" dirty="0"/>
              <a:t>Είναι συνδεδεμένες με τον επαγγελματικό τουρισμό εσωτερικό ή εξωτερικό.</a:t>
            </a:r>
          </a:p>
          <a:p>
            <a:endParaRPr lang="el-GR" dirty="0"/>
          </a:p>
        </p:txBody>
      </p:sp>
      <p:sp>
        <p:nvSpPr>
          <p:cNvPr id="3" name="Title 2"/>
          <p:cNvSpPr>
            <a:spLocks noGrp="1"/>
          </p:cNvSpPr>
          <p:nvPr>
            <p:ph type="title"/>
          </p:nvPr>
        </p:nvSpPr>
        <p:spPr/>
        <p:txBody>
          <a:bodyPr/>
          <a:lstStyle/>
          <a:p>
            <a:pPr algn="ctr"/>
            <a:r>
              <a:rPr lang="el-GR" dirty="0">
                <a:effectLst/>
              </a:rPr>
              <a:t>Εκθεσιακός τουρισμός</a:t>
            </a:r>
            <a:endParaRPr lang="el-GR" dirty="0"/>
          </a:p>
        </p:txBody>
      </p:sp>
    </p:spTree>
    <p:extLst>
      <p:ext uri="{BB962C8B-B14F-4D97-AF65-F5344CB8AC3E}">
        <p14:creationId xmlns:p14="http://schemas.microsoft.com/office/powerpoint/2010/main" val="182341751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l-GR" dirty="0"/>
              <a:t>Α</a:t>
            </a:r>
            <a:r>
              <a:rPr lang="el-GR" dirty="0" smtClean="0"/>
              <a:t>ποτελεί </a:t>
            </a:r>
            <a:r>
              <a:rPr lang="el-GR" dirty="0"/>
              <a:t>ένα μεθοδολογικό εργαλείο με το οποίο αποτυπώνονται τα πιο σημαντικά συμπεράσματα της θέσης του περιβάλλοντος της τουριστικής επιχείρησης. </a:t>
            </a:r>
            <a:endParaRPr lang="el-GR" dirty="0" smtClean="0"/>
          </a:p>
          <a:p>
            <a:r>
              <a:rPr lang="el-GR" dirty="0"/>
              <a:t>Τα στοιχεία που παρουσιάζονται σε πίνακες παρακάτω αφορούν τον ανταγωνισμό, την τουριστική ζήτηση, τις υποδομές, την προβολή, το νομικό πλαίσιο και τον ανθρώπινο παράγοντα.</a:t>
            </a:r>
          </a:p>
          <a:p>
            <a:endParaRPr lang="el-GR" dirty="0"/>
          </a:p>
        </p:txBody>
      </p:sp>
      <p:sp>
        <p:nvSpPr>
          <p:cNvPr id="3" name="Title 2"/>
          <p:cNvSpPr>
            <a:spLocks noGrp="1"/>
          </p:cNvSpPr>
          <p:nvPr>
            <p:ph type="title"/>
          </p:nvPr>
        </p:nvSpPr>
        <p:spPr>
          <a:xfrm>
            <a:off x="457200" y="274638"/>
            <a:ext cx="8229600" cy="850106"/>
          </a:xfrm>
        </p:spPr>
        <p:txBody>
          <a:bodyPr>
            <a:normAutofit/>
          </a:bodyPr>
          <a:lstStyle/>
          <a:p>
            <a:pPr algn="ctr"/>
            <a:r>
              <a:rPr lang="en-US" dirty="0">
                <a:effectLst/>
              </a:rPr>
              <a:t>SWOT </a:t>
            </a:r>
            <a:r>
              <a:rPr lang="el-GR" dirty="0" smtClean="0">
                <a:effectLst/>
              </a:rPr>
              <a:t>Ανάλυση</a:t>
            </a:r>
            <a:endParaRPr lang="el-GR" dirty="0"/>
          </a:p>
        </p:txBody>
      </p:sp>
      <p:pic>
        <p:nvPicPr>
          <p:cNvPr id="3073" name="Picture 1" descr="C:\Users\makis\Desktop\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2107" y="1279630"/>
            <a:ext cx="6984776" cy="4712620"/>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makis\Desktop\3.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2107" y="1339856"/>
            <a:ext cx="7805278" cy="471262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C:\Users\makis\Desktop\4.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6528" y="1372901"/>
            <a:ext cx="7756436" cy="4656523"/>
          </a:xfrm>
          <a:prstGeom prst="rect">
            <a:avLst/>
          </a:prstGeom>
          <a:noFill/>
          <a:extLst>
            <a:ext uri="{909E8E84-426E-40DD-AFC4-6F175D3DCCD1}">
              <a14:hiddenFill xmlns:a14="http://schemas.microsoft.com/office/drawing/2010/main">
                <a:solidFill>
                  <a:srgbClr val="FFFFFF"/>
                </a:solidFill>
              </a14:hiddenFill>
            </a:ext>
          </a:extLst>
        </p:spPr>
      </p:pic>
      <p:pic>
        <p:nvPicPr>
          <p:cNvPr id="3077" name="Picture 5" descr="C:\Users\makis\Desktop\5.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1774" y="1442571"/>
            <a:ext cx="7900452" cy="4825017"/>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C:\Users\makis\Desktop\6.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3078" y="1509464"/>
            <a:ext cx="8287883" cy="46646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136329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73"/>
                                        </p:tgtEl>
                                        <p:attrNameLst>
                                          <p:attrName>style.visibility</p:attrName>
                                        </p:attrNameLst>
                                      </p:cBhvr>
                                      <p:to>
                                        <p:strVal val="visible"/>
                                      </p:to>
                                    </p:set>
                                    <p:anim calcmode="lin" valueType="num">
                                      <p:cBhvr additive="base">
                                        <p:cTn id="7" dur="500" fill="hold"/>
                                        <p:tgtEl>
                                          <p:spTgt spid="3073"/>
                                        </p:tgtEl>
                                        <p:attrNameLst>
                                          <p:attrName>ppt_x</p:attrName>
                                        </p:attrNameLst>
                                      </p:cBhvr>
                                      <p:tavLst>
                                        <p:tav tm="0">
                                          <p:val>
                                            <p:strVal val="#ppt_x"/>
                                          </p:val>
                                        </p:tav>
                                        <p:tav tm="100000">
                                          <p:val>
                                            <p:strVal val="#ppt_x"/>
                                          </p:val>
                                        </p:tav>
                                      </p:tavLst>
                                    </p:anim>
                                    <p:anim calcmode="lin" valueType="num">
                                      <p:cBhvr additive="base">
                                        <p:cTn id="8" dur="500" fill="hold"/>
                                        <p:tgtEl>
                                          <p:spTgt spid="307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ntr" presetSubtype="16" fill="hold" nodeType="clickEffect">
                                  <p:stCondLst>
                                    <p:cond delay="0"/>
                                  </p:stCondLst>
                                  <p:childTnLst>
                                    <p:set>
                                      <p:cBhvr>
                                        <p:cTn id="12" dur="1" fill="hold">
                                          <p:stCondLst>
                                            <p:cond delay="0"/>
                                          </p:stCondLst>
                                        </p:cTn>
                                        <p:tgtEl>
                                          <p:spTgt spid="3075"/>
                                        </p:tgtEl>
                                        <p:attrNameLst>
                                          <p:attrName>style.visibility</p:attrName>
                                        </p:attrNameLst>
                                      </p:cBhvr>
                                      <p:to>
                                        <p:strVal val="visible"/>
                                      </p:to>
                                    </p:set>
                                    <p:animEffect transition="in" filter="circle(in)">
                                      <p:cBhvr>
                                        <p:cTn id="13" dur="1250"/>
                                        <p:tgtEl>
                                          <p:spTgt spid="3075"/>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076"/>
                                        </p:tgtEl>
                                        <p:attrNameLst>
                                          <p:attrName>style.visibility</p:attrName>
                                        </p:attrNameLst>
                                      </p:cBhvr>
                                      <p:to>
                                        <p:strVal val="visible"/>
                                      </p:to>
                                    </p:set>
                                    <p:animEffect transition="in" filter="fade">
                                      <p:cBhvr>
                                        <p:cTn id="18" dur="750"/>
                                        <p:tgtEl>
                                          <p:spTgt spid="3076"/>
                                        </p:tgtEl>
                                      </p:cBhvr>
                                    </p:animEffect>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nodeType="clickEffect">
                                  <p:stCondLst>
                                    <p:cond delay="0"/>
                                  </p:stCondLst>
                                  <p:childTnLst>
                                    <p:set>
                                      <p:cBhvr>
                                        <p:cTn id="22" dur="1" fill="hold">
                                          <p:stCondLst>
                                            <p:cond delay="0"/>
                                          </p:stCondLst>
                                        </p:cTn>
                                        <p:tgtEl>
                                          <p:spTgt spid="3077"/>
                                        </p:tgtEl>
                                        <p:attrNameLst>
                                          <p:attrName>style.visibility</p:attrName>
                                        </p:attrNameLst>
                                      </p:cBhvr>
                                      <p:to>
                                        <p:strVal val="visible"/>
                                      </p:to>
                                    </p:set>
                                    <p:anim calcmode="lin" valueType="num">
                                      <p:cBhvr>
                                        <p:cTn id="23" dur="500" fill="hold"/>
                                        <p:tgtEl>
                                          <p:spTgt spid="3077"/>
                                        </p:tgtEl>
                                        <p:attrNameLst>
                                          <p:attrName>ppt_w</p:attrName>
                                        </p:attrNameLst>
                                      </p:cBhvr>
                                      <p:tavLst>
                                        <p:tav tm="0">
                                          <p:val>
                                            <p:fltVal val="0"/>
                                          </p:val>
                                        </p:tav>
                                        <p:tav tm="100000">
                                          <p:val>
                                            <p:strVal val="#ppt_w"/>
                                          </p:val>
                                        </p:tav>
                                      </p:tavLst>
                                    </p:anim>
                                    <p:anim calcmode="lin" valueType="num">
                                      <p:cBhvr>
                                        <p:cTn id="24" dur="500" fill="hold"/>
                                        <p:tgtEl>
                                          <p:spTgt spid="3077"/>
                                        </p:tgtEl>
                                        <p:attrNameLst>
                                          <p:attrName>ppt_h</p:attrName>
                                        </p:attrNameLst>
                                      </p:cBhvr>
                                      <p:tavLst>
                                        <p:tav tm="0">
                                          <p:val>
                                            <p:fltVal val="0"/>
                                          </p:val>
                                        </p:tav>
                                        <p:tav tm="100000">
                                          <p:val>
                                            <p:strVal val="#ppt_h"/>
                                          </p:val>
                                        </p:tav>
                                      </p:tavLst>
                                    </p:anim>
                                    <p:animEffect transition="in" filter="fade">
                                      <p:cBhvr>
                                        <p:cTn id="25" dur="500"/>
                                        <p:tgtEl>
                                          <p:spTgt spid="3077"/>
                                        </p:tgtEl>
                                      </p:cBhvr>
                                    </p:animEffect>
                                  </p:childTnLst>
                                </p:cTn>
                              </p:par>
                            </p:childTnLst>
                          </p:cTn>
                        </p:par>
                      </p:childTnLst>
                    </p:cTn>
                  </p:par>
                  <p:par>
                    <p:cTn id="26" fill="hold">
                      <p:stCondLst>
                        <p:cond delay="indefinite"/>
                      </p:stCondLst>
                      <p:childTnLst>
                        <p:par>
                          <p:cTn id="27" fill="hold">
                            <p:stCondLst>
                              <p:cond delay="0"/>
                            </p:stCondLst>
                            <p:childTnLst>
                              <p:par>
                                <p:cTn id="28" presetID="47" presetClass="entr" presetSubtype="0" fill="hold" nodeType="clickEffect">
                                  <p:stCondLst>
                                    <p:cond delay="0"/>
                                  </p:stCondLst>
                                  <p:childTnLst>
                                    <p:set>
                                      <p:cBhvr>
                                        <p:cTn id="29" dur="1" fill="hold">
                                          <p:stCondLst>
                                            <p:cond delay="0"/>
                                          </p:stCondLst>
                                        </p:cTn>
                                        <p:tgtEl>
                                          <p:spTgt spid="3078"/>
                                        </p:tgtEl>
                                        <p:attrNameLst>
                                          <p:attrName>style.visibility</p:attrName>
                                        </p:attrNameLst>
                                      </p:cBhvr>
                                      <p:to>
                                        <p:strVal val="visible"/>
                                      </p:to>
                                    </p:set>
                                    <p:animEffect transition="in" filter="fade">
                                      <p:cBhvr>
                                        <p:cTn id="30" dur="750"/>
                                        <p:tgtEl>
                                          <p:spTgt spid="3078"/>
                                        </p:tgtEl>
                                      </p:cBhvr>
                                    </p:animEffect>
                                    <p:anim calcmode="lin" valueType="num">
                                      <p:cBhvr>
                                        <p:cTn id="31" dur="750" fill="hold"/>
                                        <p:tgtEl>
                                          <p:spTgt spid="3078"/>
                                        </p:tgtEl>
                                        <p:attrNameLst>
                                          <p:attrName>ppt_x</p:attrName>
                                        </p:attrNameLst>
                                      </p:cBhvr>
                                      <p:tavLst>
                                        <p:tav tm="0">
                                          <p:val>
                                            <p:strVal val="#ppt_x"/>
                                          </p:val>
                                        </p:tav>
                                        <p:tav tm="100000">
                                          <p:val>
                                            <p:strVal val="#ppt_x"/>
                                          </p:val>
                                        </p:tav>
                                      </p:tavLst>
                                    </p:anim>
                                    <p:anim calcmode="lin" valueType="num">
                                      <p:cBhvr>
                                        <p:cTn id="32" dur="750" fill="hold"/>
                                        <p:tgtEl>
                                          <p:spTgt spid="307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5536" y="1052736"/>
            <a:ext cx="8363272" cy="5328592"/>
          </a:xfrm>
        </p:spPr>
        <p:txBody>
          <a:bodyPr>
            <a:noAutofit/>
          </a:bodyPr>
          <a:lstStyle/>
          <a:p>
            <a:pPr marL="109728" indent="0">
              <a:buNone/>
            </a:pPr>
            <a:r>
              <a:rPr lang="el-GR" sz="1800" b="1" dirty="0">
                <a:effectLst>
                  <a:outerShdw blurRad="38100" dist="38100" dir="2700000" algn="tl">
                    <a:srgbClr val="000000">
                      <a:alpha val="43137"/>
                    </a:srgbClr>
                  </a:outerShdw>
                </a:effectLst>
              </a:rPr>
              <a:t>Οι προτάσεις βελτίωσης του τουριστικού προϊόντος μπορούν να είναι:</a:t>
            </a:r>
          </a:p>
          <a:p>
            <a:pPr marL="109728" indent="0">
              <a:buNone/>
            </a:pPr>
            <a:endParaRPr lang="el-GR" sz="1800" dirty="0"/>
          </a:p>
          <a:p>
            <a:r>
              <a:rPr lang="el-GR" sz="1800" dirty="0"/>
              <a:t>Μεγαλύτερη και καλύτερη οργάνωση των </a:t>
            </a:r>
            <a:r>
              <a:rPr lang="el-GR" sz="1800" dirty="0" smtClean="0"/>
              <a:t>συνεδρίων</a:t>
            </a:r>
            <a:endParaRPr lang="el-GR" sz="1800" dirty="0"/>
          </a:p>
          <a:p>
            <a:r>
              <a:rPr lang="el-GR" sz="1800" dirty="0"/>
              <a:t>Η ανάληψη αρμοδιοτήτων από τον Ε.Ο.Τ. </a:t>
            </a:r>
            <a:endParaRPr lang="el-GR" sz="1800" dirty="0" smtClean="0"/>
          </a:p>
          <a:p>
            <a:r>
              <a:rPr lang="el-GR" sz="1800" dirty="0" smtClean="0"/>
              <a:t>Συνεργασία </a:t>
            </a:r>
            <a:r>
              <a:rPr lang="el-GR" sz="1800" dirty="0"/>
              <a:t>του Υ.Χ.Ο.Π και του Ε.Ο.Τ με το Υπουργείο Δημόσιων Έργων για την κατασκευή νέων και μεγαλύτερων ξενοδοχειακών </a:t>
            </a:r>
            <a:r>
              <a:rPr lang="el-GR" sz="1800" dirty="0" smtClean="0"/>
              <a:t>υποδομών.</a:t>
            </a:r>
            <a:endParaRPr lang="el-GR" sz="1800" dirty="0"/>
          </a:p>
          <a:p>
            <a:r>
              <a:rPr lang="el-GR" sz="1800" dirty="0"/>
              <a:t>Δημιουργία και αύξηση των θέσεων εργασίας καθ όλη τη διάρκεια του </a:t>
            </a:r>
            <a:r>
              <a:rPr lang="el-GR" sz="1800" dirty="0" smtClean="0"/>
              <a:t>χρόνου</a:t>
            </a:r>
            <a:endParaRPr lang="el-GR" sz="1800" dirty="0"/>
          </a:p>
          <a:p>
            <a:r>
              <a:rPr lang="el-GR" sz="1800" dirty="0"/>
              <a:t>Βελτίωση των συνθηκών </a:t>
            </a:r>
            <a:r>
              <a:rPr lang="el-GR" sz="1800" dirty="0" smtClean="0"/>
              <a:t>στην </a:t>
            </a:r>
            <a:r>
              <a:rPr lang="el-GR" sz="1800" dirty="0"/>
              <a:t>εξυπηρέτηση των υποδομών μεταφοράς.</a:t>
            </a:r>
          </a:p>
          <a:p>
            <a:r>
              <a:rPr lang="el-GR" sz="1800" dirty="0"/>
              <a:t>Ανάπτυξη και καλυτέρευση των ήδη προσφερόμενων υπηρεσιών</a:t>
            </a:r>
            <a:r>
              <a:rPr lang="el-GR" sz="1800" dirty="0" smtClean="0"/>
              <a:t>.</a:t>
            </a:r>
            <a:endParaRPr lang="el-GR" sz="1800" dirty="0"/>
          </a:p>
          <a:p>
            <a:r>
              <a:rPr lang="el-GR" sz="1800" dirty="0"/>
              <a:t>Περισσότερα δρομολόγια για να εξυπηρετείται καλύτερα ο ταξιδιώτης.</a:t>
            </a:r>
          </a:p>
          <a:p>
            <a:r>
              <a:rPr lang="el-GR" sz="1800" dirty="0"/>
              <a:t>Βελτίωση της εικόνας των λιμανιών και των αεροδρομίων της χώρας μας.</a:t>
            </a:r>
          </a:p>
          <a:p>
            <a:r>
              <a:rPr lang="el-GR" sz="1800" dirty="0"/>
              <a:t>Βελτίωση του τηλεπικοινωνιακού δικτύου.</a:t>
            </a:r>
          </a:p>
          <a:p>
            <a:r>
              <a:rPr lang="el-GR" sz="1800" dirty="0"/>
              <a:t>Προσαρμογή των ξενοδοχειακών </a:t>
            </a:r>
            <a:r>
              <a:rPr lang="el-GR" sz="1800" dirty="0" smtClean="0"/>
              <a:t>μονάδων.</a:t>
            </a:r>
            <a:endParaRPr lang="el-GR" sz="1800" dirty="0"/>
          </a:p>
          <a:p>
            <a:r>
              <a:rPr lang="el-GR" sz="1800" dirty="0"/>
              <a:t>Προώθηση διαφημιστικής καμπάνιας της χώρας </a:t>
            </a:r>
            <a:r>
              <a:rPr lang="el-GR" sz="1800" dirty="0" smtClean="0"/>
              <a:t>μας.</a:t>
            </a:r>
            <a:endParaRPr lang="el-GR" sz="1800" dirty="0"/>
          </a:p>
          <a:p>
            <a:r>
              <a:rPr lang="el-GR" sz="1800" dirty="0"/>
              <a:t>Δημιουργία οργανωμένης συνεδριακής ανάπτυξης σε περιοχές που έχουν επιπλέον υποδομή προσέλκυσης, όπως είναι η Κρήτη – Δελφούς, Αιδηψός – Ιαματικά λουτρά.</a:t>
            </a:r>
          </a:p>
          <a:p>
            <a:pPr marL="109728" indent="0">
              <a:buNone/>
            </a:pPr>
            <a:endParaRPr lang="el-GR" sz="1800" dirty="0"/>
          </a:p>
        </p:txBody>
      </p:sp>
      <p:sp>
        <p:nvSpPr>
          <p:cNvPr id="3" name="Title 2"/>
          <p:cNvSpPr>
            <a:spLocks noGrp="1"/>
          </p:cNvSpPr>
          <p:nvPr>
            <p:ph type="title"/>
          </p:nvPr>
        </p:nvSpPr>
        <p:spPr>
          <a:xfrm>
            <a:off x="467544" y="116632"/>
            <a:ext cx="8229600" cy="706090"/>
          </a:xfrm>
        </p:spPr>
        <p:txBody>
          <a:bodyPr>
            <a:normAutofit fontScale="90000"/>
          </a:bodyPr>
          <a:lstStyle/>
          <a:p>
            <a:pPr algn="ctr"/>
            <a:r>
              <a:rPr lang="el-GR" dirty="0">
                <a:effectLst/>
              </a:rPr>
              <a:t>Συμπέρασμα </a:t>
            </a:r>
            <a:r>
              <a:rPr lang="el-GR" dirty="0" smtClean="0">
                <a:effectLst/>
              </a:rPr>
              <a:t>– Προτάσεις </a:t>
            </a:r>
            <a:endParaRPr lang="el-GR" dirty="0"/>
          </a:p>
        </p:txBody>
      </p:sp>
    </p:spTree>
    <p:extLst>
      <p:ext uri="{BB962C8B-B14F-4D97-AF65-F5344CB8AC3E}">
        <p14:creationId xmlns:p14="http://schemas.microsoft.com/office/powerpoint/2010/main" val="199408750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109728" indent="0" algn="ctr">
              <a:buNone/>
            </a:pPr>
            <a:r>
              <a:rPr lang="el-GR" sz="4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ΕΥΧΑΡΙΣΤΩ ΠΟΛΥ</a:t>
            </a:r>
          </a:p>
          <a:p>
            <a:pPr algn="ctr"/>
            <a:endParaRPr lang="el-GR" sz="4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endParaRPr lang="el-GR" sz="4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marL="109728" indent="0" algn="ctr">
              <a:buNone/>
            </a:pPr>
            <a:r>
              <a:rPr lang="el-GR" sz="4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ΓΙΑ ΤΟ ΧΡΟΝΟ ΣΑΣ</a:t>
            </a:r>
            <a:endParaRPr lang="el-GR" sz="4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extLst>
      <p:ext uri="{BB962C8B-B14F-4D97-AF65-F5344CB8AC3E}">
        <p14:creationId xmlns:p14="http://schemas.microsoft.com/office/powerpoint/2010/main" val="865811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2">
                                            <p:txEl>
                                              <p:pRg st="0" end="0"/>
                                            </p:txEl>
                                          </p:spTgt>
                                        </p:tgtEl>
                                        <p:attrNameLst>
                                          <p:attrName>ppt_x</p:attrName>
                                          <p:attrName>ppt_y</p:attrName>
                                        </p:attrNameLst>
                                      </p:cBhvr>
                                    </p:animMotion>
                                    <p:animRot by="1500000">
                                      <p:cBhvr>
                                        <p:cTn id="7" dur="125" fill="hold">
                                          <p:stCondLst>
                                            <p:cond delay="0"/>
                                          </p:stCondLst>
                                        </p:cTn>
                                        <p:tgtEl>
                                          <p:spTgt spid="2">
                                            <p:txEl>
                                              <p:pRg st="0" end="0"/>
                                            </p:txEl>
                                          </p:spTgt>
                                        </p:tgtEl>
                                        <p:attrNameLst>
                                          <p:attrName>r</p:attrName>
                                        </p:attrNameLst>
                                      </p:cBhvr>
                                    </p:animRot>
                                    <p:animRot by="-1500000">
                                      <p:cBhvr>
                                        <p:cTn id="8" dur="125" fill="hold">
                                          <p:stCondLst>
                                            <p:cond delay="125"/>
                                          </p:stCondLst>
                                        </p:cTn>
                                        <p:tgtEl>
                                          <p:spTgt spid="2">
                                            <p:txEl>
                                              <p:pRg st="0" end="0"/>
                                            </p:txEl>
                                          </p:spTgt>
                                        </p:tgtEl>
                                        <p:attrNameLst>
                                          <p:attrName>r</p:attrName>
                                        </p:attrNameLst>
                                      </p:cBhvr>
                                    </p:animRot>
                                    <p:animRot by="-1500000">
                                      <p:cBhvr>
                                        <p:cTn id="9" dur="125" fill="hold">
                                          <p:stCondLst>
                                            <p:cond delay="250"/>
                                          </p:stCondLst>
                                        </p:cTn>
                                        <p:tgtEl>
                                          <p:spTgt spid="2">
                                            <p:txEl>
                                              <p:pRg st="0" end="0"/>
                                            </p:txEl>
                                          </p:spTgt>
                                        </p:tgtEl>
                                        <p:attrNameLst>
                                          <p:attrName>r</p:attrName>
                                        </p:attrNameLst>
                                      </p:cBhvr>
                                    </p:animRot>
                                    <p:animRot by="1500000">
                                      <p:cBhvr>
                                        <p:cTn id="10" dur="125" fill="hold">
                                          <p:stCondLst>
                                            <p:cond delay="375"/>
                                          </p:stCondLst>
                                        </p:cTn>
                                        <p:tgtEl>
                                          <p:spTgt spid="2">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34" presetClass="emph" presetSubtype="0" fill="hold" grpId="0" nodeType="clickEffect">
                                  <p:stCondLst>
                                    <p:cond delay="0"/>
                                  </p:stCondLst>
                                  <p:iterate type="lt">
                                    <p:tmPct val="10000"/>
                                  </p:iterate>
                                  <p:childTnLst>
                                    <p:animMotion origin="layout" path="M 0.0 0.0 L 0.0 -0.07213" pathEditMode="relative" ptsTypes="">
                                      <p:cBhvr>
                                        <p:cTn id="14" dur="250" accel="50000" decel="50000" autoRev="1" fill="hold">
                                          <p:stCondLst>
                                            <p:cond delay="0"/>
                                          </p:stCondLst>
                                        </p:cTn>
                                        <p:tgtEl>
                                          <p:spTgt spid="2">
                                            <p:txEl>
                                              <p:pRg st="3" end="3"/>
                                            </p:txEl>
                                          </p:spTgt>
                                        </p:tgtEl>
                                        <p:attrNameLst>
                                          <p:attrName>ppt_x</p:attrName>
                                          <p:attrName>ppt_y</p:attrName>
                                        </p:attrNameLst>
                                      </p:cBhvr>
                                    </p:animMotion>
                                    <p:animRot by="1500000">
                                      <p:cBhvr>
                                        <p:cTn id="15" dur="125" fill="hold">
                                          <p:stCondLst>
                                            <p:cond delay="0"/>
                                          </p:stCondLst>
                                        </p:cTn>
                                        <p:tgtEl>
                                          <p:spTgt spid="2">
                                            <p:txEl>
                                              <p:pRg st="3" end="3"/>
                                            </p:txEl>
                                          </p:spTgt>
                                        </p:tgtEl>
                                        <p:attrNameLst>
                                          <p:attrName>r</p:attrName>
                                        </p:attrNameLst>
                                      </p:cBhvr>
                                    </p:animRot>
                                    <p:animRot by="-1500000">
                                      <p:cBhvr>
                                        <p:cTn id="16" dur="125" fill="hold">
                                          <p:stCondLst>
                                            <p:cond delay="125"/>
                                          </p:stCondLst>
                                        </p:cTn>
                                        <p:tgtEl>
                                          <p:spTgt spid="2">
                                            <p:txEl>
                                              <p:pRg st="3" end="3"/>
                                            </p:txEl>
                                          </p:spTgt>
                                        </p:tgtEl>
                                        <p:attrNameLst>
                                          <p:attrName>r</p:attrName>
                                        </p:attrNameLst>
                                      </p:cBhvr>
                                    </p:animRot>
                                    <p:animRot by="-1500000">
                                      <p:cBhvr>
                                        <p:cTn id="17" dur="125" fill="hold">
                                          <p:stCondLst>
                                            <p:cond delay="250"/>
                                          </p:stCondLst>
                                        </p:cTn>
                                        <p:tgtEl>
                                          <p:spTgt spid="2">
                                            <p:txEl>
                                              <p:pRg st="3" end="3"/>
                                            </p:txEl>
                                          </p:spTgt>
                                        </p:tgtEl>
                                        <p:attrNameLst>
                                          <p:attrName>r</p:attrName>
                                        </p:attrNameLst>
                                      </p:cBhvr>
                                    </p:animRot>
                                    <p:animRot by="1500000">
                                      <p:cBhvr>
                                        <p:cTn id="18" dur="125" fill="hold">
                                          <p:stCondLst>
                                            <p:cond delay="375"/>
                                          </p:stCondLst>
                                        </p:cTn>
                                        <p:tgtEl>
                                          <p:spTgt spid="2">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251520" y="1196752"/>
            <a:ext cx="8280920" cy="3672408"/>
          </a:xfrm>
        </p:spPr>
        <p:txBody>
          <a:bodyPr>
            <a:normAutofit/>
          </a:bodyPr>
          <a:lstStyle/>
          <a:p>
            <a:r>
              <a:rPr lang="el-GR" dirty="0"/>
              <a:t>Ο τουρισμός συνδέεται με τα εξής ζητήματα:</a:t>
            </a:r>
          </a:p>
          <a:p>
            <a:pPr marL="109728" indent="0">
              <a:buNone/>
            </a:pPr>
            <a:endParaRPr lang="el-GR" dirty="0"/>
          </a:p>
          <a:p>
            <a:r>
              <a:rPr lang="el-GR" dirty="0" smtClean="0"/>
              <a:t>Τη </a:t>
            </a:r>
            <a:r>
              <a:rPr lang="el-GR" dirty="0"/>
              <a:t>μετακίνηση των ανθρώπων.</a:t>
            </a:r>
          </a:p>
          <a:p>
            <a:r>
              <a:rPr lang="el-GR" dirty="0"/>
              <a:t>Α</a:t>
            </a:r>
            <a:r>
              <a:rPr lang="el-GR" dirty="0" smtClean="0"/>
              <a:t>ποτελεί </a:t>
            </a:r>
            <a:r>
              <a:rPr lang="el-GR" dirty="0"/>
              <a:t>τομέα οικονομίας.</a:t>
            </a:r>
          </a:p>
          <a:p>
            <a:r>
              <a:rPr lang="el-GR" dirty="0" smtClean="0"/>
              <a:t>Δημιουργεί </a:t>
            </a:r>
            <a:r>
              <a:rPr lang="el-GR" dirty="0"/>
              <a:t>καλές σχέσεις μεταξύ των ατόμων και επιδιώκει την ικανοποίηση των αναγκών των ατόμων που επιλέγουν να </a:t>
            </a:r>
            <a:r>
              <a:rPr lang="el-GR" dirty="0" smtClean="0"/>
              <a:t>ταξιδέψουν</a:t>
            </a:r>
          </a:p>
          <a:p>
            <a:endParaRPr lang="el-GR" dirty="0"/>
          </a:p>
          <a:p>
            <a:endParaRPr lang="el-GR" dirty="0"/>
          </a:p>
        </p:txBody>
      </p:sp>
      <p:sp>
        <p:nvSpPr>
          <p:cNvPr id="5" name="Title 4"/>
          <p:cNvSpPr>
            <a:spLocks noGrp="1"/>
          </p:cNvSpPr>
          <p:nvPr>
            <p:ph type="title"/>
          </p:nvPr>
        </p:nvSpPr>
        <p:spPr>
          <a:xfrm>
            <a:off x="611560" y="346646"/>
            <a:ext cx="8229600" cy="634082"/>
          </a:xfrm>
        </p:spPr>
        <p:txBody>
          <a:bodyPr>
            <a:normAutofit fontScale="90000"/>
          </a:bodyPr>
          <a:lstStyle/>
          <a:p>
            <a:pPr algn="ctr"/>
            <a:r>
              <a:rPr lang="el-GR" dirty="0"/>
              <a:t>Ορισμός τουρισμού</a:t>
            </a:r>
          </a:p>
        </p:txBody>
      </p:sp>
    </p:spTree>
    <p:extLst>
      <p:ext uri="{BB962C8B-B14F-4D97-AF65-F5344CB8AC3E}">
        <p14:creationId xmlns:p14="http://schemas.microsoft.com/office/powerpoint/2010/main" val="2094405287"/>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1000"/>
                                        <p:tgtEl>
                                          <p:spTgt spid="4">
                                            <p:txEl>
                                              <p:pRg st="0" end="0"/>
                                            </p:txEl>
                                          </p:spTgt>
                                        </p:tgtEl>
                                      </p:cBhvr>
                                    </p:animEffect>
                                    <p:anim calcmode="lin" valueType="num">
                                      <p:cBhvr>
                                        <p:cTn id="13"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Effect transition="in" filter="fade">
                                      <p:cBhvr>
                                        <p:cTn id="19" dur="1000"/>
                                        <p:tgtEl>
                                          <p:spTgt spid="4">
                                            <p:txEl>
                                              <p:pRg st="2" end="2"/>
                                            </p:txEl>
                                          </p:spTgt>
                                        </p:tgtEl>
                                      </p:cBhvr>
                                    </p:animEffect>
                                    <p:anim calcmode="lin" valueType="num">
                                      <p:cBhvr>
                                        <p:cTn id="20"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4">
                                            <p:txEl>
                                              <p:pRg st="3" end="3"/>
                                            </p:txEl>
                                          </p:spTgt>
                                        </p:tgtEl>
                                        <p:attrNameLst>
                                          <p:attrName>style.visibility</p:attrName>
                                        </p:attrNameLst>
                                      </p:cBhvr>
                                      <p:to>
                                        <p:strVal val="visible"/>
                                      </p:to>
                                    </p:set>
                                    <p:animEffect transition="in" filter="fade">
                                      <p:cBhvr>
                                        <p:cTn id="26" dur="1000"/>
                                        <p:tgtEl>
                                          <p:spTgt spid="4">
                                            <p:txEl>
                                              <p:pRg st="3" end="3"/>
                                            </p:txEl>
                                          </p:spTgt>
                                        </p:tgtEl>
                                      </p:cBhvr>
                                    </p:animEffect>
                                    <p:anim calcmode="lin" valueType="num">
                                      <p:cBhvr>
                                        <p:cTn id="27"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4">
                                            <p:txEl>
                                              <p:pRg st="4" end="4"/>
                                            </p:txEl>
                                          </p:spTgt>
                                        </p:tgtEl>
                                        <p:attrNameLst>
                                          <p:attrName>style.visibility</p:attrName>
                                        </p:attrNameLst>
                                      </p:cBhvr>
                                      <p:to>
                                        <p:strVal val="visible"/>
                                      </p:to>
                                    </p:set>
                                    <p:animEffect transition="in" filter="fade">
                                      <p:cBhvr>
                                        <p:cTn id="33" dur="1000"/>
                                        <p:tgtEl>
                                          <p:spTgt spid="4">
                                            <p:txEl>
                                              <p:pRg st="4" end="4"/>
                                            </p:txEl>
                                          </p:spTgt>
                                        </p:tgtEl>
                                      </p:cBhvr>
                                    </p:animEffect>
                                    <p:anim calcmode="lin" valueType="num">
                                      <p:cBhvr>
                                        <p:cTn id="34"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5"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436407" y="1417638"/>
            <a:ext cx="3271498" cy="1923604"/>
          </a:xfrm>
          <a:prstGeom prst="rect">
            <a:avLst/>
          </a:prstGeom>
        </p:spPr>
      </p:pic>
      <p:sp>
        <p:nvSpPr>
          <p:cNvPr id="3" name="Title 2"/>
          <p:cNvSpPr>
            <a:spLocks noGrp="1"/>
          </p:cNvSpPr>
          <p:nvPr>
            <p:ph type="title"/>
          </p:nvPr>
        </p:nvSpPr>
        <p:spPr/>
        <p:txBody>
          <a:bodyPr>
            <a:normAutofit fontScale="90000"/>
          </a:bodyPr>
          <a:lstStyle/>
          <a:p>
            <a:r>
              <a:rPr lang="el-GR" sz="3600" dirty="0"/>
              <a:t>Το περιβάλλον του τουριστικού πρακτορείου</a:t>
            </a:r>
            <a:r>
              <a:rPr lang="el-GR" sz="4400" dirty="0"/>
              <a:t/>
            </a:r>
            <a:br>
              <a:rPr lang="el-GR" sz="4400" dirty="0"/>
            </a:br>
            <a:endParaRPr lang="el-GR" dirty="0"/>
          </a:p>
        </p:txBody>
      </p:sp>
      <p:sp>
        <p:nvSpPr>
          <p:cNvPr id="5" name="Rectangle 4"/>
          <p:cNvSpPr/>
          <p:nvPr/>
        </p:nvSpPr>
        <p:spPr>
          <a:xfrm>
            <a:off x="3419871" y="3592996"/>
            <a:ext cx="5264099" cy="2862322"/>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el-GR" b="1" dirty="0" smtClean="0"/>
              <a:t>Εξωτερικό</a:t>
            </a:r>
          </a:p>
          <a:p>
            <a:pPr algn="ctr"/>
            <a:endParaRPr lang="el-GR" dirty="0"/>
          </a:p>
          <a:p>
            <a:pPr algn="ctr"/>
            <a:r>
              <a:rPr lang="el-GR" dirty="0"/>
              <a:t>Το ανταγωνιστικό </a:t>
            </a:r>
            <a:r>
              <a:rPr lang="el-GR" dirty="0" smtClean="0"/>
              <a:t>περιβάλλον</a:t>
            </a:r>
          </a:p>
          <a:p>
            <a:pPr algn="ctr"/>
            <a:r>
              <a:rPr lang="el-GR" dirty="0"/>
              <a:t>Το δημογραφικό </a:t>
            </a:r>
            <a:r>
              <a:rPr lang="el-GR" dirty="0" smtClean="0"/>
              <a:t>περιβάλλον</a:t>
            </a:r>
          </a:p>
          <a:p>
            <a:pPr algn="ctr"/>
            <a:r>
              <a:rPr lang="el-GR" dirty="0"/>
              <a:t>Το οικονομικό </a:t>
            </a:r>
            <a:r>
              <a:rPr lang="el-GR" dirty="0" smtClean="0"/>
              <a:t>περιβάλλον</a:t>
            </a:r>
          </a:p>
          <a:p>
            <a:pPr algn="ctr"/>
            <a:r>
              <a:rPr lang="el-GR" dirty="0"/>
              <a:t>Το φυσικό και ανθρωπογενές </a:t>
            </a:r>
            <a:r>
              <a:rPr lang="el-GR" dirty="0" smtClean="0"/>
              <a:t>περιβάλλον</a:t>
            </a:r>
          </a:p>
          <a:p>
            <a:pPr algn="ctr"/>
            <a:r>
              <a:rPr lang="el-GR" dirty="0"/>
              <a:t>Το τεχνολογικό </a:t>
            </a:r>
            <a:r>
              <a:rPr lang="el-GR" dirty="0" smtClean="0"/>
              <a:t>περιβάλλον</a:t>
            </a:r>
          </a:p>
          <a:p>
            <a:pPr algn="ctr"/>
            <a:r>
              <a:rPr lang="el-GR" dirty="0"/>
              <a:t>Το πολιτικό </a:t>
            </a:r>
            <a:r>
              <a:rPr lang="el-GR" dirty="0" smtClean="0"/>
              <a:t>περιβάλλον</a:t>
            </a:r>
          </a:p>
          <a:p>
            <a:pPr algn="ctr"/>
            <a:r>
              <a:rPr lang="el-GR" dirty="0"/>
              <a:t>Το κοινωνικό και πολιτιστικό περιβάλλον.</a:t>
            </a:r>
          </a:p>
          <a:p>
            <a:pPr algn="ctr"/>
            <a:endParaRPr lang="el-GR" dirty="0"/>
          </a:p>
        </p:txBody>
      </p:sp>
    </p:spTree>
    <p:extLst>
      <p:ext uri="{BB962C8B-B14F-4D97-AF65-F5344CB8AC3E}">
        <p14:creationId xmlns:p14="http://schemas.microsoft.com/office/powerpoint/2010/main" val="100903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27584" y="1340768"/>
            <a:ext cx="7200800" cy="4525963"/>
          </a:xfrm>
        </p:spPr>
        <p:style>
          <a:lnRef idx="1">
            <a:schemeClr val="accent6"/>
          </a:lnRef>
          <a:fillRef idx="2">
            <a:schemeClr val="accent6"/>
          </a:fillRef>
          <a:effectRef idx="1">
            <a:schemeClr val="accent6"/>
          </a:effectRef>
          <a:fontRef idx="minor">
            <a:schemeClr val="dk1"/>
          </a:fontRef>
        </p:style>
        <p:txBody>
          <a:bodyPr>
            <a:normAutofit fontScale="85000" lnSpcReduction="20000"/>
          </a:bodyPr>
          <a:lstStyle/>
          <a:p>
            <a:pPr algn="ctr"/>
            <a:r>
              <a:rPr lang="el-GR" dirty="0"/>
              <a:t>Επαγγελματικός και συνεδριακός </a:t>
            </a:r>
            <a:r>
              <a:rPr lang="el-GR" dirty="0" smtClean="0"/>
              <a:t>τουρισμός</a:t>
            </a:r>
            <a:r>
              <a:rPr lang="el-GR" dirty="0"/>
              <a:t> </a:t>
            </a:r>
          </a:p>
          <a:p>
            <a:pPr algn="ctr"/>
            <a:r>
              <a:rPr lang="el-GR" dirty="0"/>
              <a:t>Εκπαιδευτικός </a:t>
            </a:r>
            <a:r>
              <a:rPr lang="el-GR" dirty="0" smtClean="0"/>
              <a:t>τουρισμός</a:t>
            </a:r>
          </a:p>
          <a:p>
            <a:pPr algn="ctr"/>
            <a:r>
              <a:rPr lang="el-GR" dirty="0"/>
              <a:t>Τουρισμός κινήτρων</a:t>
            </a:r>
          </a:p>
          <a:p>
            <a:pPr algn="ctr"/>
            <a:r>
              <a:rPr lang="el-GR" dirty="0"/>
              <a:t>Τουρισμός </a:t>
            </a:r>
            <a:r>
              <a:rPr lang="el-GR" dirty="0" smtClean="0"/>
              <a:t>υγείας</a:t>
            </a:r>
          </a:p>
          <a:p>
            <a:pPr algn="ctr"/>
            <a:r>
              <a:rPr lang="el-GR" dirty="0"/>
              <a:t>Εναλλακτικός τουρισμός ή περιπέτειας</a:t>
            </a:r>
          </a:p>
          <a:p>
            <a:pPr algn="ctr"/>
            <a:r>
              <a:rPr lang="el-GR" dirty="0"/>
              <a:t>Εναλλακτικός τουρισμός ή πνευματικός</a:t>
            </a:r>
          </a:p>
          <a:p>
            <a:pPr algn="ctr"/>
            <a:r>
              <a:rPr lang="el-GR" dirty="0"/>
              <a:t>Πολιτιστικός τουρισμός</a:t>
            </a:r>
          </a:p>
          <a:p>
            <a:pPr algn="ctr"/>
            <a:r>
              <a:rPr lang="el-GR" dirty="0"/>
              <a:t>Οικολογικός τουρισμός</a:t>
            </a:r>
          </a:p>
          <a:p>
            <a:pPr algn="ctr"/>
            <a:r>
              <a:rPr lang="el-GR" dirty="0"/>
              <a:t>Τουρισμός αναψυχής</a:t>
            </a:r>
          </a:p>
          <a:p>
            <a:pPr algn="ctr"/>
            <a:r>
              <a:rPr lang="el-GR" dirty="0"/>
              <a:t>Θρησκευτικός τουρισμός</a:t>
            </a:r>
          </a:p>
          <a:p>
            <a:pPr algn="ctr"/>
            <a:r>
              <a:rPr lang="el-GR" dirty="0"/>
              <a:t>Αθλητικός τουρισμός</a:t>
            </a:r>
          </a:p>
          <a:p>
            <a:pPr algn="ctr"/>
            <a:r>
              <a:rPr lang="el-GR" dirty="0"/>
              <a:t>Τουρισμός </a:t>
            </a:r>
            <a:r>
              <a:rPr lang="en-US" dirty="0"/>
              <a:t>Backpacking </a:t>
            </a:r>
            <a:endParaRPr lang="el-GR" dirty="0"/>
          </a:p>
          <a:p>
            <a:pPr algn="ctr"/>
            <a:r>
              <a:rPr lang="el-GR" dirty="0"/>
              <a:t>Τουρισμός ειδικού τουριστικού ενδιαφέροντος</a:t>
            </a:r>
          </a:p>
          <a:p>
            <a:pPr algn="ctr"/>
            <a:endParaRPr lang="el-GR" dirty="0"/>
          </a:p>
          <a:p>
            <a:pPr algn="ctr"/>
            <a:endParaRPr lang="el-GR" dirty="0"/>
          </a:p>
        </p:txBody>
      </p:sp>
      <p:sp>
        <p:nvSpPr>
          <p:cNvPr id="3" name="Title 2"/>
          <p:cNvSpPr>
            <a:spLocks noGrp="1"/>
          </p:cNvSpPr>
          <p:nvPr>
            <p:ph type="title"/>
          </p:nvPr>
        </p:nvSpPr>
        <p:spPr>
          <a:xfrm>
            <a:off x="457200" y="274638"/>
            <a:ext cx="8229600" cy="850106"/>
          </a:xfrm>
        </p:spPr>
        <p:txBody>
          <a:bodyPr/>
          <a:lstStyle/>
          <a:p>
            <a:pPr algn="ctr"/>
            <a:r>
              <a:rPr lang="el-GR" dirty="0"/>
              <a:t>Οι κατηγορίες του τουρισμού</a:t>
            </a:r>
          </a:p>
        </p:txBody>
      </p:sp>
    </p:spTree>
    <p:extLst>
      <p:ext uri="{BB962C8B-B14F-4D97-AF65-F5344CB8AC3E}">
        <p14:creationId xmlns:p14="http://schemas.microsoft.com/office/powerpoint/2010/main" val="127819283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down)">
                                      <p:cBhvr>
                                        <p:cTn id="7" dur="507">
                                          <p:stCondLst>
                                            <p:cond delay="0"/>
                                          </p:stCondLst>
                                        </p:cTn>
                                        <p:tgtEl>
                                          <p:spTgt spid="2">
                                            <p:bg/>
                                          </p:spTgt>
                                        </p:tgtEl>
                                      </p:cBhvr>
                                    </p:animEffect>
                                    <p:anim calcmode="lin" valueType="num">
                                      <p:cBhvr>
                                        <p:cTn id="8" dur="1594" tmFilter="0,0; 0.14,0.36; 0.43,0.73; 0.71,0.91; 1.0,1.0">
                                          <p:stCondLst>
                                            <p:cond delay="0"/>
                                          </p:stCondLst>
                                        </p:cTn>
                                        <p:tgtEl>
                                          <p:spTgt spid="2">
                                            <p:bg/>
                                          </p:spTgt>
                                        </p:tgtEl>
                                        <p:attrNameLst>
                                          <p:attrName>ppt_x</p:attrName>
                                        </p:attrNameLst>
                                      </p:cBhvr>
                                      <p:tavLst>
                                        <p:tav tm="0">
                                          <p:val>
                                            <p:strVal val="#ppt_x-0.25"/>
                                          </p:val>
                                        </p:tav>
                                        <p:tav tm="100000">
                                          <p:val>
                                            <p:strVal val="#ppt_x"/>
                                          </p:val>
                                        </p:tav>
                                      </p:tavLst>
                                    </p:anim>
                                    <p:anim calcmode="lin" valueType="num">
                                      <p:cBhvr>
                                        <p:cTn id="9" dur="581" tmFilter="0.0,0.0; 0.25,0.07; 0.50,0.2; 0.75,0.467; 1.0,1.0">
                                          <p:stCondLst>
                                            <p:cond delay="0"/>
                                          </p:stCondLst>
                                        </p:cTn>
                                        <p:tgtEl>
                                          <p:spTgt spid="2">
                                            <p:bg/>
                                          </p:spTgt>
                                        </p:tgtEl>
                                        <p:attrNameLst>
                                          <p:attrName>ppt_y</p:attrName>
                                        </p:attrNameLst>
                                      </p:cBhvr>
                                      <p:tavLst>
                                        <p:tav tm="0" fmla="#ppt_y-sin(pi*$)/3">
                                          <p:val>
                                            <p:fltVal val="0.5"/>
                                          </p:val>
                                        </p:tav>
                                        <p:tav tm="100000">
                                          <p:val>
                                            <p:fltVal val="1"/>
                                          </p:val>
                                        </p:tav>
                                      </p:tavLst>
                                    </p:anim>
                                    <p:anim calcmode="lin" valueType="num">
                                      <p:cBhvr>
                                        <p:cTn id="10" dur="581" tmFilter="0, 0; 0.125,0.2665; 0.25,0.4; 0.375,0.465; 0.5,0.5;  0.625,0.535; 0.75,0.6; 0.875,0.7335; 1,1">
                                          <p:stCondLst>
                                            <p:cond delay="581"/>
                                          </p:stCondLst>
                                        </p:cTn>
                                        <p:tgtEl>
                                          <p:spTgt spid="2">
                                            <p:bg/>
                                          </p:spTgt>
                                        </p:tgtEl>
                                        <p:attrNameLst>
                                          <p:attrName>ppt_y</p:attrName>
                                        </p:attrNameLst>
                                      </p:cBhvr>
                                      <p:tavLst>
                                        <p:tav tm="0" fmla="#ppt_y-sin(pi*$)/9">
                                          <p:val>
                                            <p:fltVal val="0"/>
                                          </p:val>
                                        </p:tav>
                                        <p:tav tm="100000">
                                          <p:val>
                                            <p:fltVal val="1"/>
                                          </p:val>
                                        </p:tav>
                                      </p:tavLst>
                                    </p:anim>
                                    <p:anim calcmode="lin" valueType="num">
                                      <p:cBhvr>
                                        <p:cTn id="11" dur="290" tmFilter="0, 0; 0.125,0.2665; 0.25,0.4; 0.375,0.465; 0.5,0.5;  0.625,0.535; 0.75,0.6; 0.875,0.7335; 1,1">
                                          <p:stCondLst>
                                            <p:cond delay="1159"/>
                                          </p:stCondLst>
                                        </p:cTn>
                                        <p:tgtEl>
                                          <p:spTgt spid="2">
                                            <p:bg/>
                                          </p:spTgt>
                                        </p:tgtEl>
                                        <p:attrNameLst>
                                          <p:attrName>ppt_y</p:attrName>
                                        </p:attrNameLst>
                                      </p:cBhvr>
                                      <p:tavLst>
                                        <p:tav tm="0" fmla="#ppt_y-sin(pi*$)/27">
                                          <p:val>
                                            <p:fltVal val="0"/>
                                          </p:val>
                                        </p:tav>
                                        <p:tav tm="100000">
                                          <p:val>
                                            <p:fltVal val="1"/>
                                          </p:val>
                                        </p:tav>
                                      </p:tavLst>
                                    </p:anim>
                                    <p:anim calcmode="lin" valueType="num">
                                      <p:cBhvr>
                                        <p:cTn id="12" dur="144" tmFilter="0, 0; 0.125,0.2665; 0.25,0.4; 0.375,0.465; 0.5,0.5;  0.625,0.535; 0.75,0.6; 0.875,0.7335; 1,1">
                                          <p:stCondLst>
                                            <p:cond delay="1449"/>
                                          </p:stCondLst>
                                        </p:cTn>
                                        <p:tgtEl>
                                          <p:spTgt spid="2">
                                            <p:bg/>
                                          </p:spTgt>
                                        </p:tgtEl>
                                        <p:attrNameLst>
                                          <p:attrName>ppt_y</p:attrName>
                                        </p:attrNameLst>
                                      </p:cBhvr>
                                      <p:tavLst>
                                        <p:tav tm="0" fmla="#ppt_y-sin(pi*$)/81">
                                          <p:val>
                                            <p:fltVal val="0"/>
                                          </p:val>
                                        </p:tav>
                                        <p:tav tm="100000">
                                          <p:val>
                                            <p:fltVal val="1"/>
                                          </p:val>
                                        </p:tav>
                                      </p:tavLst>
                                    </p:anim>
                                    <p:animScale>
                                      <p:cBhvr>
                                        <p:cTn id="13" dur="23">
                                          <p:stCondLst>
                                            <p:cond delay="569"/>
                                          </p:stCondLst>
                                        </p:cTn>
                                        <p:tgtEl>
                                          <p:spTgt spid="2">
                                            <p:bg/>
                                          </p:spTgt>
                                        </p:tgtEl>
                                      </p:cBhvr>
                                      <p:to x="100000" y="60000"/>
                                    </p:animScale>
                                    <p:animScale>
                                      <p:cBhvr>
                                        <p:cTn id="14" dur="145" decel="50000">
                                          <p:stCondLst>
                                            <p:cond delay="592"/>
                                          </p:stCondLst>
                                        </p:cTn>
                                        <p:tgtEl>
                                          <p:spTgt spid="2">
                                            <p:bg/>
                                          </p:spTgt>
                                        </p:tgtEl>
                                      </p:cBhvr>
                                      <p:to x="100000" y="100000"/>
                                    </p:animScale>
                                    <p:animScale>
                                      <p:cBhvr>
                                        <p:cTn id="15" dur="23">
                                          <p:stCondLst>
                                            <p:cond delay="1148"/>
                                          </p:stCondLst>
                                        </p:cTn>
                                        <p:tgtEl>
                                          <p:spTgt spid="2">
                                            <p:bg/>
                                          </p:spTgt>
                                        </p:tgtEl>
                                      </p:cBhvr>
                                      <p:to x="100000" y="80000"/>
                                    </p:animScale>
                                    <p:animScale>
                                      <p:cBhvr>
                                        <p:cTn id="16" dur="145" decel="50000">
                                          <p:stCondLst>
                                            <p:cond delay="1171"/>
                                          </p:stCondLst>
                                        </p:cTn>
                                        <p:tgtEl>
                                          <p:spTgt spid="2">
                                            <p:bg/>
                                          </p:spTgt>
                                        </p:tgtEl>
                                      </p:cBhvr>
                                      <p:to x="100000" y="100000"/>
                                    </p:animScale>
                                    <p:animScale>
                                      <p:cBhvr>
                                        <p:cTn id="17" dur="23">
                                          <p:stCondLst>
                                            <p:cond delay="1437"/>
                                          </p:stCondLst>
                                        </p:cTn>
                                        <p:tgtEl>
                                          <p:spTgt spid="2">
                                            <p:bg/>
                                          </p:spTgt>
                                        </p:tgtEl>
                                      </p:cBhvr>
                                      <p:to x="100000" y="90000"/>
                                    </p:animScale>
                                    <p:animScale>
                                      <p:cBhvr>
                                        <p:cTn id="18" dur="145" decel="50000">
                                          <p:stCondLst>
                                            <p:cond delay="1459"/>
                                          </p:stCondLst>
                                        </p:cTn>
                                        <p:tgtEl>
                                          <p:spTgt spid="2">
                                            <p:bg/>
                                          </p:spTgt>
                                        </p:tgtEl>
                                      </p:cBhvr>
                                      <p:to x="100000" y="100000"/>
                                    </p:animScale>
                                    <p:animScale>
                                      <p:cBhvr>
                                        <p:cTn id="19" dur="23">
                                          <p:stCondLst>
                                            <p:cond delay="1582"/>
                                          </p:stCondLst>
                                        </p:cTn>
                                        <p:tgtEl>
                                          <p:spTgt spid="2">
                                            <p:bg/>
                                          </p:spTgt>
                                        </p:tgtEl>
                                      </p:cBhvr>
                                      <p:to x="100000" y="95000"/>
                                    </p:animScale>
                                    <p:animScale>
                                      <p:cBhvr>
                                        <p:cTn id="20" dur="145" decel="50000">
                                          <p:stCondLst>
                                            <p:cond delay="1605"/>
                                          </p:stCondLst>
                                        </p:cTn>
                                        <p:tgtEl>
                                          <p:spTgt spid="2">
                                            <p:bg/>
                                          </p:spTgt>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2">
                                            <p:txEl>
                                              <p:pRg st="0" end="0"/>
                                            </p:txEl>
                                          </p:spTgt>
                                        </p:tgtEl>
                                        <p:attrNameLst>
                                          <p:attrName>style.visibility</p:attrName>
                                        </p:attrNameLst>
                                      </p:cBhvr>
                                      <p:to>
                                        <p:strVal val="visible"/>
                                      </p:to>
                                    </p:set>
                                    <p:animEffect transition="in" filter="wipe(down)">
                                      <p:cBhvr>
                                        <p:cTn id="23" dur="507">
                                          <p:stCondLst>
                                            <p:cond delay="0"/>
                                          </p:stCondLst>
                                        </p:cTn>
                                        <p:tgtEl>
                                          <p:spTgt spid="2">
                                            <p:txEl>
                                              <p:pRg st="0" end="0"/>
                                            </p:txEl>
                                          </p:spTgt>
                                        </p:tgtEl>
                                      </p:cBhvr>
                                    </p:animEffect>
                                    <p:anim calcmode="lin" valueType="num">
                                      <p:cBhvr>
                                        <p:cTn id="24" dur="1594" tmFilter="0,0; 0.14,0.36; 0.43,0.73; 0.71,0.91; 1.0,1.0">
                                          <p:stCondLst>
                                            <p:cond delay="0"/>
                                          </p:stCondLst>
                                        </p:cTn>
                                        <p:tgtEl>
                                          <p:spTgt spid="2">
                                            <p:txEl>
                                              <p:pRg st="0" end="0"/>
                                            </p:txEl>
                                          </p:spTgt>
                                        </p:tgtEl>
                                        <p:attrNameLst>
                                          <p:attrName>ppt_x</p:attrName>
                                        </p:attrNameLst>
                                      </p:cBhvr>
                                      <p:tavLst>
                                        <p:tav tm="0">
                                          <p:val>
                                            <p:strVal val="#ppt_x-0.25"/>
                                          </p:val>
                                        </p:tav>
                                        <p:tav tm="100000">
                                          <p:val>
                                            <p:strVal val="#ppt_x"/>
                                          </p:val>
                                        </p:tav>
                                      </p:tavLst>
                                    </p:anim>
                                    <p:anim calcmode="lin" valueType="num">
                                      <p:cBhvr>
                                        <p:cTn id="25" dur="581" tmFilter="0.0,0.0; 0.25,0.07; 0.50,0.2; 0.75,0.467; 1.0,1.0">
                                          <p:stCondLst>
                                            <p:cond delay="0"/>
                                          </p:stCondLst>
                                        </p:cTn>
                                        <p:tgtEl>
                                          <p:spTgt spid="2">
                                            <p:txEl>
                                              <p:pRg st="0" end="0"/>
                                            </p:txEl>
                                          </p:spTgt>
                                        </p:tgtEl>
                                        <p:attrNameLst>
                                          <p:attrName>ppt_y</p:attrName>
                                        </p:attrNameLst>
                                      </p:cBhvr>
                                      <p:tavLst>
                                        <p:tav tm="0" fmla="#ppt_y-sin(pi*$)/3">
                                          <p:val>
                                            <p:fltVal val="0.5"/>
                                          </p:val>
                                        </p:tav>
                                        <p:tav tm="100000">
                                          <p:val>
                                            <p:fltVal val="1"/>
                                          </p:val>
                                        </p:tav>
                                      </p:tavLst>
                                    </p:anim>
                                    <p:anim calcmode="lin" valueType="num">
                                      <p:cBhvr>
                                        <p:cTn id="26" dur="581" tmFilter="0, 0; 0.125,0.2665; 0.25,0.4; 0.375,0.465; 0.5,0.5;  0.625,0.535; 0.75,0.6; 0.875,0.7335; 1,1">
                                          <p:stCondLst>
                                            <p:cond delay="581"/>
                                          </p:stCondLst>
                                        </p:cTn>
                                        <p:tgtEl>
                                          <p:spTgt spid="2">
                                            <p:txEl>
                                              <p:pRg st="0" end="0"/>
                                            </p:txEl>
                                          </p:spTgt>
                                        </p:tgtEl>
                                        <p:attrNameLst>
                                          <p:attrName>ppt_y</p:attrName>
                                        </p:attrNameLst>
                                      </p:cBhvr>
                                      <p:tavLst>
                                        <p:tav tm="0" fmla="#ppt_y-sin(pi*$)/9">
                                          <p:val>
                                            <p:fltVal val="0"/>
                                          </p:val>
                                        </p:tav>
                                        <p:tav tm="100000">
                                          <p:val>
                                            <p:fltVal val="1"/>
                                          </p:val>
                                        </p:tav>
                                      </p:tavLst>
                                    </p:anim>
                                    <p:anim calcmode="lin" valueType="num">
                                      <p:cBhvr>
                                        <p:cTn id="27" dur="290" tmFilter="0, 0; 0.125,0.2665; 0.25,0.4; 0.375,0.465; 0.5,0.5;  0.625,0.535; 0.75,0.6; 0.875,0.7335; 1,1">
                                          <p:stCondLst>
                                            <p:cond delay="1159"/>
                                          </p:stCondLst>
                                        </p:cTn>
                                        <p:tgtEl>
                                          <p:spTgt spid="2">
                                            <p:txEl>
                                              <p:pRg st="0" end="0"/>
                                            </p:txEl>
                                          </p:spTgt>
                                        </p:tgtEl>
                                        <p:attrNameLst>
                                          <p:attrName>ppt_y</p:attrName>
                                        </p:attrNameLst>
                                      </p:cBhvr>
                                      <p:tavLst>
                                        <p:tav tm="0" fmla="#ppt_y-sin(pi*$)/27">
                                          <p:val>
                                            <p:fltVal val="0"/>
                                          </p:val>
                                        </p:tav>
                                        <p:tav tm="100000">
                                          <p:val>
                                            <p:fltVal val="1"/>
                                          </p:val>
                                        </p:tav>
                                      </p:tavLst>
                                    </p:anim>
                                    <p:anim calcmode="lin" valueType="num">
                                      <p:cBhvr>
                                        <p:cTn id="28" dur="144" tmFilter="0, 0; 0.125,0.2665; 0.25,0.4; 0.375,0.465; 0.5,0.5;  0.625,0.535; 0.75,0.6; 0.875,0.7335; 1,1">
                                          <p:stCondLst>
                                            <p:cond delay="1449"/>
                                          </p:stCondLst>
                                        </p:cTn>
                                        <p:tgtEl>
                                          <p:spTgt spid="2">
                                            <p:txEl>
                                              <p:pRg st="0" end="0"/>
                                            </p:txEl>
                                          </p:spTgt>
                                        </p:tgtEl>
                                        <p:attrNameLst>
                                          <p:attrName>ppt_y</p:attrName>
                                        </p:attrNameLst>
                                      </p:cBhvr>
                                      <p:tavLst>
                                        <p:tav tm="0" fmla="#ppt_y-sin(pi*$)/81">
                                          <p:val>
                                            <p:fltVal val="0"/>
                                          </p:val>
                                        </p:tav>
                                        <p:tav tm="100000">
                                          <p:val>
                                            <p:fltVal val="1"/>
                                          </p:val>
                                        </p:tav>
                                      </p:tavLst>
                                    </p:anim>
                                    <p:animScale>
                                      <p:cBhvr>
                                        <p:cTn id="29" dur="23">
                                          <p:stCondLst>
                                            <p:cond delay="569"/>
                                          </p:stCondLst>
                                        </p:cTn>
                                        <p:tgtEl>
                                          <p:spTgt spid="2">
                                            <p:txEl>
                                              <p:pRg st="0" end="0"/>
                                            </p:txEl>
                                          </p:spTgt>
                                        </p:tgtEl>
                                      </p:cBhvr>
                                      <p:to x="100000" y="60000"/>
                                    </p:animScale>
                                    <p:animScale>
                                      <p:cBhvr>
                                        <p:cTn id="30" dur="145" decel="50000">
                                          <p:stCondLst>
                                            <p:cond delay="592"/>
                                          </p:stCondLst>
                                        </p:cTn>
                                        <p:tgtEl>
                                          <p:spTgt spid="2">
                                            <p:txEl>
                                              <p:pRg st="0" end="0"/>
                                            </p:txEl>
                                          </p:spTgt>
                                        </p:tgtEl>
                                      </p:cBhvr>
                                      <p:to x="100000" y="100000"/>
                                    </p:animScale>
                                    <p:animScale>
                                      <p:cBhvr>
                                        <p:cTn id="31" dur="23">
                                          <p:stCondLst>
                                            <p:cond delay="1148"/>
                                          </p:stCondLst>
                                        </p:cTn>
                                        <p:tgtEl>
                                          <p:spTgt spid="2">
                                            <p:txEl>
                                              <p:pRg st="0" end="0"/>
                                            </p:txEl>
                                          </p:spTgt>
                                        </p:tgtEl>
                                      </p:cBhvr>
                                      <p:to x="100000" y="80000"/>
                                    </p:animScale>
                                    <p:animScale>
                                      <p:cBhvr>
                                        <p:cTn id="32" dur="145" decel="50000">
                                          <p:stCondLst>
                                            <p:cond delay="1171"/>
                                          </p:stCondLst>
                                        </p:cTn>
                                        <p:tgtEl>
                                          <p:spTgt spid="2">
                                            <p:txEl>
                                              <p:pRg st="0" end="0"/>
                                            </p:txEl>
                                          </p:spTgt>
                                        </p:tgtEl>
                                      </p:cBhvr>
                                      <p:to x="100000" y="100000"/>
                                    </p:animScale>
                                    <p:animScale>
                                      <p:cBhvr>
                                        <p:cTn id="33" dur="23">
                                          <p:stCondLst>
                                            <p:cond delay="1437"/>
                                          </p:stCondLst>
                                        </p:cTn>
                                        <p:tgtEl>
                                          <p:spTgt spid="2">
                                            <p:txEl>
                                              <p:pRg st="0" end="0"/>
                                            </p:txEl>
                                          </p:spTgt>
                                        </p:tgtEl>
                                      </p:cBhvr>
                                      <p:to x="100000" y="90000"/>
                                    </p:animScale>
                                    <p:animScale>
                                      <p:cBhvr>
                                        <p:cTn id="34" dur="145" decel="50000">
                                          <p:stCondLst>
                                            <p:cond delay="1459"/>
                                          </p:stCondLst>
                                        </p:cTn>
                                        <p:tgtEl>
                                          <p:spTgt spid="2">
                                            <p:txEl>
                                              <p:pRg st="0" end="0"/>
                                            </p:txEl>
                                          </p:spTgt>
                                        </p:tgtEl>
                                      </p:cBhvr>
                                      <p:to x="100000" y="100000"/>
                                    </p:animScale>
                                    <p:animScale>
                                      <p:cBhvr>
                                        <p:cTn id="35" dur="23">
                                          <p:stCondLst>
                                            <p:cond delay="1582"/>
                                          </p:stCondLst>
                                        </p:cTn>
                                        <p:tgtEl>
                                          <p:spTgt spid="2">
                                            <p:txEl>
                                              <p:pRg st="0" end="0"/>
                                            </p:txEl>
                                          </p:spTgt>
                                        </p:tgtEl>
                                      </p:cBhvr>
                                      <p:to x="100000" y="95000"/>
                                    </p:animScale>
                                    <p:animScale>
                                      <p:cBhvr>
                                        <p:cTn id="36" dur="145" decel="50000">
                                          <p:stCondLst>
                                            <p:cond delay="1605"/>
                                          </p:stCondLst>
                                        </p:cTn>
                                        <p:tgtEl>
                                          <p:spTgt spid="2">
                                            <p:txEl>
                                              <p:pRg st="0" end="0"/>
                                            </p:txEl>
                                          </p:spTgt>
                                        </p:tgtEl>
                                      </p:cBhvr>
                                      <p:to x="100000" y="100000"/>
                                    </p:animScale>
                                  </p:childTnLst>
                                </p:cTn>
                              </p:par>
                              <p:par>
                                <p:cTn id="37" presetID="26" presetClass="entr" presetSubtype="0" fill="hold" grpId="0" nodeType="withEffect">
                                  <p:stCondLst>
                                    <p:cond delay="0"/>
                                  </p:stCondLst>
                                  <p:childTnLst>
                                    <p:set>
                                      <p:cBhvr>
                                        <p:cTn id="38" dur="1" fill="hold">
                                          <p:stCondLst>
                                            <p:cond delay="0"/>
                                          </p:stCondLst>
                                        </p:cTn>
                                        <p:tgtEl>
                                          <p:spTgt spid="2">
                                            <p:txEl>
                                              <p:pRg st="1" end="1"/>
                                            </p:txEl>
                                          </p:spTgt>
                                        </p:tgtEl>
                                        <p:attrNameLst>
                                          <p:attrName>style.visibility</p:attrName>
                                        </p:attrNameLst>
                                      </p:cBhvr>
                                      <p:to>
                                        <p:strVal val="visible"/>
                                      </p:to>
                                    </p:set>
                                    <p:animEffect transition="in" filter="wipe(down)">
                                      <p:cBhvr>
                                        <p:cTn id="39" dur="507">
                                          <p:stCondLst>
                                            <p:cond delay="0"/>
                                          </p:stCondLst>
                                        </p:cTn>
                                        <p:tgtEl>
                                          <p:spTgt spid="2">
                                            <p:txEl>
                                              <p:pRg st="1" end="1"/>
                                            </p:txEl>
                                          </p:spTgt>
                                        </p:tgtEl>
                                      </p:cBhvr>
                                    </p:animEffect>
                                    <p:anim calcmode="lin" valueType="num">
                                      <p:cBhvr>
                                        <p:cTn id="40" dur="1594" tmFilter="0,0; 0.14,0.36; 0.43,0.73; 0.71,0.91; 1.0,1.0">
                                          <p:stCondLst>
                                            <p:cond delay="0"/>
                                          </p:stCondLst>
                                        </p:cTn>
                                        <p:tgtEl>
                                          <p:spTgt spid="2">
                                            <p:txEl>
                                              <p:pRg st="1" end="1"/>
                                            </p:txEl>
                                          </p:spTgt>
                                        </p:tgtEl>
                                        <p:attrNameLst>
                                          <p:attrName>ppt_x</p:attrName>
                                        </p:attrNameLst>
                                      </p:cBhvr>
                                      <p:tavLst>
                                        <p:tav tm="0">
                                          <p:val>
                                            <p:strVal val="#ppt_x-0.25"/>
                                          </p:val>
                                        </p:tav>
                                        <p:tav tm="100000">
                                          <p:val>
                                            <p:strVal val="#ppt_x"/>
                                          </p:val>
                                        </p:tav>
                                      </p:tavLst>
                                    </p:anim>
                                    <p:anim calcmode="lin" valueType="num">
                                      <p:cBhvr>
                                        <p:cTn id="41" dur="581" tmFilter="0.0,0.0; 0.25,0.07; 0.50,0.2; 0.75,0.467; 1.0,1.0">
                                          <p:stCondLst>
                                            <p:cond delay="0"/>
                                          </p:stCondLst>
                                        </p:cTn>
                                        <p:tgtEl>
                                          <p:spTgt spid="2">
                                            <p:txEl>
                                              <p:pRg st="1" end="1"/>
                                            </p:txEl>
                                          </p:spTgt>
                                        </p:tgtEl>
                                        <p:attrNameLst>
                                          <p:attrName>ppt_y</p:attrName>
                                        </p:attrNameLst>
                                      </p:cBhvr>
                                      <p:tavLst>
                                        <p:tav tm="0" fmla="#ppt_y-sin(pi*$)/3">
                                          <p:val>
                                            <p:fltVal val="0.5"/>
                                          </p:val>
                                        </p:tav>
                                        <p:tav tm="100000">
                                          <p:val>
                                            <p:fltVal val="1"/>
                                          </p:val>
                                        </p:tav>
                                      </p:tavLst>
                                    </p:anim>
                                    <p:anim calcmode="lin" valueType="num">
                                      <p:cBhvr>
                                        <p:cTn id="42" dur="581" tmFilter="0, 0; 0.125,0.2665; 0.25,0.4; 0.375,0.465; 0.5,0.5;  0.625,0.535; 0.75,0.6; 0.875,0.7335; 1,1">
                                          <p:stCondLst>
                                            <p:cond delay="581"/>
                                          </p:stCondLst>
                                        </p:cTn>
                                        <p:tgtEl>
                                          <p:spTgt spid="2">
                                            <p:txEl>
                                              <p:pRg st="1" end="1"/>
                                            </p:txEl>
                                          </p:spTgt>
                                        </p:tgtEl>
                                        <p:attrNameLst>
                                          <p:attrName>ppt_y</p:attrName>
                                        </p:attrNameLst>
                                      </p:cBhvr>
                                      <p:tavLst>
                                        <p:tav tm="0" fmla="#ppt_y-sin(pi*$)/9">
                                          <p:val>
                                            <p:fltVal val="0"/>
                                          </p:val>
                                        </p:tav>
                                        <p:tav tm="100000">
                                          <p:val>
                                            <p:fltVal val="1"/>
                                          </p:val>
                                        </p:tav>
                                      </p:tavLst>
                                    </p:anim>
                                    <p:anim calcmode="lin" valueType="num">
                                      <p:cBhvr>
                                        <p:cTn id="43" dur="290" tmFilter="0, 0; 0.125,0.2665; 0.25,0.4; 0.375,0.465; 0.5,0.5;  0.625,0.535; 0.75,0.6; 0.875,0.7335; 1,1">
                                          <p:stCondLst>
                                            <p:cond delay="1159"/>
                                          </p:stCondLst>
                                        </p:cTn>
                                        <p:tgtEl>
                                          <p:spTgt spid="2">
                                            <p:txEl>
                                              <p:pRg st="1" end="1"/>
                                            </p:txEl>
                                          </p:spTgt>
                                        </p:tgtEl>
                                        <p:attrNameLst>
                                          <p:attrName>ppt_y</p:attrName>
                                        </p:attrNameLst>
                                      </p:cBhvr>
                                      <p:tavLst>
                                        <p:tav tm="0" fmla="#ppt_y-sin(pi*$)/27">
                                          <p:val>
                                            <p:fltVal val="0"/>
                                          </p:val>
                                        </p:tav>
                                        <p:tav tm="100000">
                                          <p:val>
                                            <p:fltVal val="1"/>
                                          </p:val>
                                        </p:tav>
                                      </p:tavLst>
                                    </p:anim>
                                    <p:anim calcmode="lin" valueType="num">
                                      <p:cBhvr>
                                        <p:cTn id="44" dur="144" tmFilter="0, 0; 0.125,0.2665; 0.25,0.4; 0.375,0.465; 0.5,0.5;  0.625,0.535; 0.75,0.6; 0.875,0.7335; 1,1">
                                          <p:stCondLst>
                                            <p:cond delay="1449"/>
                                          </p:stCondLst>
                                        </p:cTn>
                                        <p:tgtEl>
                                          <p:spTgt spid="2">
                                            <p:txEl>
                                              <p:pRg st="1" end="1"/>
                                            </p:txEl>
                                          </p:spTgt>
                                        </p:tgtEl>
                                        <p:attrNameLst>
                                          <p:attrName>ppt_y</p:attrName>
                                        </p:attrNameLst>
                                      </p:cBhvr>
                                      <p:tavLst>
                                        <p:tav tm="0" fmla="#ppt_y-sin(pi*$)/81">
                                          <p:val>
                                            <p:fltVal val="0"/>
                                          </p:val>
                                        </p:tav>
                                        <p:tav tm="100000">
                                          <p:val>
                                            <p:fltVal val="1"/>
                                          </p:val>
                                        </p:tav>
                                      </p:tavLst>
                                    </p:anim>
                                    <p:animScale>
                                      <p:cBhvr>
                                        <p:cTn id="45" dur="23">
                                          <p:stCondLst>
                                            <p:cond delay="569"/>
                                          </p:stCondLst>
                                        </p:cTn>
                                        <p:tgtEl>
                                          <p:spTgt spid="2">
                                            <p:txEl>
                                              <p:pRg st="1" end="1"/>
                                            </p:txEl>
                                          </p:spTgt>
                                        </p:tgtEl>
                                      </p:cBhvr>
                                      <p:to x="100000" y="60000"/>
                                    </p:animScale>
                                    <p:animScale>
                                      <p:cBhvr>
                                        <p:cTn id="46" dur="145" decel="50000">
                                          <p:stCondLst>
                                            <p:cond delay="592"/>
                                          </p:stCondLst>
                                        </p:cTn>
                                        <p:tgtEl>
                                          <p:spTgt spid="2">
                                            <p:txEl>
                                              <p:pRg st="1" end="1"/>
                                            </p:txEl>
                                          </p:spTgt>
                                        </p:tgtEl>
                                      </p:cBhvr>
                                      <p:to x="100000" y="100000"/>
                                    </p:animScale>
                                    <p:animScale>
                                      <p:cBhvr>
                                        <p:cTn id="47" dur="23">
                                          <p:stCondLst>
                                            <p:cond delay="1148"/>
                                          </p:stCondLst>
                                        </p:cTn>
                                        <p:tgtEl>
                                          <p:spTgt spid="2">
                                            <p:txEl>
                                              <p:pRg st="1" end="1"/>
                                            </p:txEl>
                                          </p:spTgt>
                                        </p:tgtEl>
                                      </p:cBhvr>
                                      <p:to x="100000" y="80000"/>
                                    </p:animScale>
                                    <p:animScale>
                                      <p:cBhvr>
                                        <p:cTn id="48" dur="145" decel="50000">
                                          <p:stCondLst>
                                            <p:cond delay="1171"/>
                                          </p:stCondLst>
                                        </p:cTn>
                                        <p:tgtEl>
                                          <p:spTgt spid="2">
                                            <p:txEl>
                                              <p:pRg st="1" end="1"/>
                                            </p:txEl>
                                          </p:spTgt>
                                        </p:tgtEl>
                                      </p:cBhvr>
                                      <p:to x="100000" y="100000"/>
                                    </p:animScale>
                                    <p:animScale>
                                      <p:cBhvr>
                                        <p:cTn id="49" dur="23">
                                          <p:stCondLst>
                                            <p:cond delay="1437"/>
                                          </p:stCondLst>
                                        </p:cTn>
                                        <p:tgtEl>
                                          <p:spTgt spid="2">
                                            <p:txEl>
                                              <p:pRg st="1" end="1"/>
                                            </p:txEl>
                                          </p:spTgt>
                                        </p:tgtEl>
                                      </p:cBhvr>
                                      <p:to x="100000" y="90000"/>
                                    </p:animScale>
                                    <p:animScale>
                                      <p:cBhvr>
                                        <p:cTn id="50" dur="145" decel="50000">
                                          <p:stCondLst>
                                            <p:cond delay="1459"/>
                                          </p:stCondLst>
                                        </p:cTn>
                                        <p:tgtEl>
                                          <p:spTgt spid="2">
                                            <p:txEl>
                                              <p:pRg st="1" end="1"/>
                                            </p:txEl>
                                          </p:spTgt>
                                        </p:tgtEl>
                                      </p:cBhvr>
                                      <p:to x="100000" y="100000"/>
                                    </p:animScale>
                                    <p:animScale>
                                      <p:cBhvr>
                                        <p:cTn id="51" dur="23">
                                          <p:stCondLst>
                                            <p:cond delay="1582"/>
                                          </p:stCondLst>
                                        </p:cTn>
                                        <p:tgtEl>
                                          <p:spTgt spid="2">
                                            <p:txEl>
                                              <p:pRg st="1" end="1"/>
                                            </p:txEl>
                                          </p:spTgt>
                                        </p:tgtEl>
                                      </p:cBhvr>
                                      <p:to x="100000" y="95000"/>
                                    </p:animScale>
                                    <p:animScale>
                                      <p:cBhvr>
                                        <p:cTn id="52" dur="145" decel="50000">
                                          <p:stCondLst>
                                            <p:cond delay="1605"/>
                                          </p:stCondLst>
                                        </p:cTn>
                                        <p:tgtEl>
                                          <p:spTgt spid="2">
                                            <p:txEl>
                                              <p:pRg st="1" end="1"/>
                                            </p:txEl>
                                          </p:spTgt>
                                        </p:tgtEl>
                                      </p:cBhvr>
                                      <p:to x="100000" y="100000"/>
                                    </p:animScale>
                                  </p:childTnLst>
                                </p:cTn>
                              </p:par>
                              <p:par>
                                <p:cTn id="53" presetID="26" presetClass="entr" presetSubtype="0" fill="hold" grpId="0" nodeType="withEffect">
                                  <p:stCondLst>
                                    <p:cond delay="0"/>
                                  </p:stCondLst>
                                  <p:childTnLst>
                                    <p:set>
                                      <p:cBhvr>
                                        <p:cTn id="54" dur="1" fill="hold">
                                          <p:stCondLst>
                                            <p:cond delay="0"/>
                                          </p:stCondLst>
                                        </p:cTn>
                                        <p:tgtEl>
                                          <p:spTgt spid="2">
                                            <p:txEl>
                                              <p:pRg st="2" end="2"/>
                                            </p:txEl>
                                          </p:spTgt>
                                        </p:tgtEl>
                                        <p:attrNameLst>
                                          <p:attrName>style.visibility</p:attrName>
                                        </p:attrNameLst>
                                      </p:cBhvr>
                                      <p:to>
                                        <p:strVal val="visible"/>
                                      </p:to>
                                    </p:set>
                                    <p:animEffect transition="in" filter="wipe(down)">
                                      <p:cBhvr>
                                        <p:cTn id="55" dur="507">
                                          <p:stCondLst>
                                            <p:cond delay="0"/>
                                          </p:stCondLst>
                                        </p:cTn>
                                        <p:tgtEl>
                                          <p:spTgt spid="2">
                                            <p:txEl>
                                              <p:pRg st="2" end="2"/>
                                            </p:txEl>
                                          </p:spTgt>
                                        </p:tgtEl>
                                      </p:cBhvr>
                                    </p:animEffect>
                                    <p:anim calcmode="lin" valueType="num">
                                      <p:cBhvr>
                                        <p:cTn id="56" dur="1594" tmFilter="0,0; 0.14,0.36; 0.43,0.73; 0.71,0.91; 1.0,1.0">
                                          <p:stCondLst>
                                            <p:cond delay="0"/>
                                          </p:stCondLst>
                                        </p:cTn>
                                        <p:tgtEl>
                                          <p:spTgt spid="2">
                                            <p:txEl>
                                              <p:pRg st="2" end="2"/>
                                            </p:txEl>
                                          </p:spTgt>
                                        </p:tgtEl>
                                        <p:attrNameLst>
                                          <p:attrName>ppt_x</p:attrName>
                                        </p:attrNameLst>
                                      </p:cBhvr>
                                      <p:tavLst>
                                        <p:tav tm="0">
                                          <p:val>
                                            <p:strVal val="#ppt_x-0.25"/>
                                          </p:val>
                                        </p:tav>
                                        <p:tav tm="100000">
                                          <p:val>
                                            <p:strVal val="#ppt_x"/>
                                          </p:val>
                                        </p:tav>
                                      </p:tavLst>
                                    </p:anim>
                                    <p:anim calcmode="lin" valueType="num">
                                      <p:cBhvr>
                                        <p:cTn id="57" dur="581" tmFilter="0.0,0.0; 0.25,0.07; 0.50,0.2; 0.75,0.467; 1.0,1.0">
                                          <p:stCondLst>
                                            <p:cond delay="0"/>
                                          </p:stCondLst>
                                        </p:cTn>
                                        <p:tgtEl>
                                          <p:spTgt spid="2">
                                            <p:txEl>
                                              <p:pRg st="2" end="2"/>
                                            </p:txEl>
                                          </p:spTgt>
                                        </p:tgtEl>
                                        <p:attrNameLst>
                                          <p:attrName>ppt_y</p:attrName>
                                        </p:attrNameLst>
                                      </p:cBhvr>
                                      <p:tavLst>
                                        <p:tav tm="0" fmla="#ppt_y-sin(pi*$)/3">
                                          <p:val>
                                            <p:fltVal val="0.5"/>
                                          </p:val>
                                        </p:tav>
                                        <p:tav tm="100000">
                                          <p:val>
                                            <p:fltVal val="1"/>
                                          </p:val>
                                        </p:tav>
                                      </p:tavLst>
                                    </p:anim>
                                    <p:anim calcmode="lin" valueType="num">
                                      <p:cBhvr>
                                        <p:cTn id="58" dur="581" tmFilter="0, 0; 0.125,0.2665; 0.25,0.4; 0.375,0.465; 0.5,0.5;  0.625,0.535; 0.75,0.6; 0.875,0.7335; 1,1">
                                          <p:stCondLst>
                                            <p:cond delay="581"/>
                                          </p:stCondLst>
                                        </p:cTn>
                                        <p:tgtEl>
                                          <p:spTgt spid="2">
                                            <p:txEl>
                                              <p:pRg st="2" end="2"/>
                                            </p:txEl>
                                          </p:spTgt>
                                        </p:tgtEl>
                                        <p:attrNameLst>
                                          <p:attrName>ppt_y</p:attrName>
                                        </p:attrNameLst>
                                      </p:cBhvr>
                                      <p:tavLst>
                                        <p:tav tm="0" fmla="#ppt_y-sin(pi*$)/9">
                                          <p:val>
                                            <p:fltVal val="0"/>
                                          </p:val>
                                        </p:tav>
                                        <p:tav tm="100000">
                                          <p:val>
                                            <p:fltVal val="1"/>
                                          </p:val>
                                        </p:tav>
                                      </p:tavLst>
                                    </p:anim>
                                    <p:anim calcmode="lin" valueType="num">
                                      <p:cBhvr>
                                        <p:cTn id="59" dur="290" tmFilter="0, 0; 0.125,0.2665; 0.25,0.4; 0.375,0.465; 0.5,0.5;  0.625,0.535; 0.75,0.6; 0.875,0.7335; 1,1">
                                          <p:stCondLst>
                                            <p:cond delay="1159"/>
                                          </p:stCondLst>
                                        </p:cTn>
                                        <p:tgtEl>
                                          <p:spTgt spid="2">
                                            <p:txEl>
                                              <p:pRg st="2" end="2"/>
                                            </p:txEl>
                                          </p:spTgt>
                                        </p:tgtEl>
                                        <p:attrNameLst>
                                          <p:attrName>ppt_y</p:attrName>
                                        </p:attrNameLst>
                                      </p:cBhvr>
                                      <p:tavLst>
                                        <p:tav tm="0" fmla="#ppt_y-sin(pi*$)/27">
                                          <p:val>
                                            <p:fltVal val="0"/>
                                          </p:val>
                                        </p:tav>
                                        <p:tav tm="100000">
                                          <p:val>
                                            <p:fltVal val="1"/>
                                          </p:val>
                                        </p:tav>
                                      </p:tavLst>
                                    </p:anim>
                                    <p:anim calcmode="lin" valueType="num">
                                      <p:cBhvr>
                                        <p:cTn id="60" dur="144" tmFilter="0, 0; 0.125,0.2665; 0.25,0.4; 0.375,0.465; 0.5,0.5;  0.625,0.535; 0.75,0.6; 0.875,0.7335; 1,1">
                                          <p:stCondLst>
                                            <p:cond delay="1449"/>
                                          </p:stCondLst>
                                        </p:cTn>
                                        <p:tgtEl>
                                          <p:spTgt spid="2">
                                            <p:txEl>
                                              <p:pRg st="2" end="2"/>
                                            </p:txEl>
                                          </p:spTgt>
                                        </p:tgtEl>
                                        <p:attrNameLst>
                                          <p:attrName>ppt_y</p:attrName>
                                        </p:attrNameLst>
                                      </p:cBhvr>
                                      <p:tavLst>
                                        <p:tav tm="0" fmla="#ppt_y-sin(pi*$)/81">
                                          <p:val>
                                            <p:fltVal val="0"/>
                                          </p:val>
                                        </p:tav>
                                        <p:tav tm="100000">
                                          <p:val>
                                            <p:fltVal val="1"/>
                                          </p:val>
                                        </p:tav>
                                      </p:tavLst>
                                    </p:anim>
                                    <p:animScale>
                                      <p:cBhvr>
                                        <p:cTn id="61" dur="23">
                                          <p:stCondLst>
                                            <p:cond delay="569"/>
                                          </p:stCondLst>
                                        </p:cTn>
                                        <p:tgtEl>
                                          <p:spTgt spid="2">
                                            <p:txEl>
                                              <p:pRg st="2" end="2"/>
                                            </p:txEl>
                                          </p:spTgt>
                                        </p:tgtEl>
                                      </p:cBhvr>
                                      <p:to x="100000" y="60000"/>
                                    </p:animScale>
                                    <p:animScale>
                                      <p:cBhvr>
                                        <p:cTn id="62" dur="145" decel="50000">
                                          <p:stCondLst>
                                            <p:cond delay="592"/>
                                          </p:stCondLst>
                                        </p:cTn>
                                        <p:tgtEl>
                                          <p:spTgt spid="2">
                                            <p:txEl>
                                              <p:pRg st="2" end="2"/>
                                            </p:txEl>
                                          </p:spTgt>
                                        </p:tgtEl>
                                      </p:cBhvr>
                                      <p:to x="100000" y="100000"/>
                                    </p:animScale>
                                    <p:animScale>
                                      <p:cBhvr>
                                        <p:cTn id="63" dur="23">
                                          <p:stCondLst>
                                            <p:cond delay="1148"/>
                                          </p:stCondLst>
                                        </p:cTn>
                                        <p:tgtEl>
                                          <p:spTgt spid="2">
                                            <p:txEl>
                                              <p:pRg st="2" end="2"/>
                                            </p:txEl>
                                          </p:spTgt>
                                        </p:tgtEl>
                                      </p:cBhvr>
                                      <p:to x="100000" y="80000"/>
                                    </p:animScale>
                                    <p:animScale>
                                      <p:cBhvr>
                                        <p:cTn id="64" dur="145" decel="50000">
                                          <p:stCondLst>
                                            <p:cond delay="1171"/>
                                          </p:stCondLst>
                                        </p:cTn>
                                        <p:tgtEl>
                                          <p:spTgt spid="2">
                                            <p:txEl>
                                              <p:pRg st="2" end="2"/>
                                            </p:txEl>
                                          </p:spTgt>
                                        </p:tgtEl>
                                      </p:cBhvr>
                                      <p:to x="100000" y="100000"/>
                                    </p:animScale>
                                    <p:animScale>
                                      <p:cBhvr>
                                        <p:cTn id="65" dur="23">
                                          <p:stCondLst>
                                            <p:cond delay="1437"/>
                                          </p:stCondLst>
                                        </p:cTn>
                                        <p:tgtEl>
                                          <p:spTgt spid="2">
                                            <p:txEl>
                                              <p:pRg st="2" end="2"/>
                                            </p:txEl>
                                          </p:spTgt>
                                        </p:tgtEl>
                                      </p:cBhvr>
                                      <p:to x="100000" y="90000"/>
                                    </p:animScale>
                                    <p:animScale>
                                      <p:cBhvr>
                                        <p:cTn id="66" dur="145" decel="50000">
                                          <p:stCondLst>
                                            <p:cond delay="1459"/>
                                          </p:stCondLst>
                                        </p:cTn>
                                        <p:tgtEl>
                                          <p:spTgt spid="2">
                                            <p:txEl>
                                              <p:pRg st="2" end="2"/>
                                            </p:txEl>
                                          </p:spTgt>
                                        </p:tgtEl>
                                      </p:cBhvr>
                                      <p:to x="100000" y="100000"/>
                                    </p:animScale>
                                    <p:animScale>
                                      <p:cBhvr>
                                        <p:cTn id="67" dur="23">
                                          <p:stCondLst>
                                            <p:cond delay="1582"/>
                                          </p:stCondLst>
                                        </p:cTn>
                                        <p:tgtEl>
                                          <p:spTgt spid="2">
                                            <p:txEl>
                                              <p:pRg st="2" end="2"/>
                                            </p:txEl>
                                          </p:spTgt>
                                        </p:tgtEl>
                                      </p:cBhvr>
                                      <p:to x="100000" y="95000"/>
                                    </p:animScale>
                                    <p:animScale>
                                      <p:cBhvr>
                                        <p:cTn id="68" dur="145" decel="50000">
                                          <p:stCondLst>
                                            <p:cond delay="1605"/>
                                          </p:stCondLst>
                                        </p:cTn>
                                        <p:tgtEl>
                                          <p:spTgt spid="2">
                                            <p:txEl>
                                              <p:pRg st="2" end="2"/>
                                            </p:txEl>
                                          </p:spTgt>
                                        </p:tgtEl>
                                      </p:cBhvr>
                                      <p:to x="100000" y="100000"/>
                                    </p:animScale>
                                  </p:childTnLst>
                                </p:cTn>
                              </p:par>
                              <p:par>
                                <p:cTn id="69" presetID="26" presetClass="entr" presetSubtype="0" fill="hold" grpId="0" nodeType="withEffect">
                                  <p:stCondLst>
                                    <p:cond delay="0"/>
                                  </p:stCondLst>
                                  <p:childTnLst>
                                    <p:set>
                                      <p:cBhvr>
                                        <p:cTn id="70" dur="1" fill="hold">
                                          <p:stCondLst>
                                            <p:cond delay="0"/>
                                          </p:stCondLst>
                                        </p:cTn>
                                        <p:tgtEl>
                                          <p:spTgt spid="2">
                                            <p:txEl>
                                              <p:pRg st="3" end="3"/>
                                            </p:txEl>
                                          </p:spTgt>
                                        </p:tgtEl>
                                        <p:attrNameLst>
                                          <p:attrName>style.visibility</p:attrName>
                                        </p:attrNameLst>
                                      </p:cBhvr>
                                      <p:to>
                                        <p:strVal val="visible"/>
                                      </p:to>
                                    </p:set>
                                    <p:animEffect transition="in" filter="wipe(down)">
                                      <p:cBhvr>
                                        <p:cTn id="71" dur="507">
                                          <p:stCondLst>
                                            <p:cond delay="0"/>
                                          </p:stCondLst>
                                        </p:cTn>
                                        <p:tgtEl>
                                          <p:spTgt spid="2">
                                            <p:txEl>
                                              <p:pRg st="3" end="3"/>
                                            </p:txEl>
                                          </p:spTgt>
                                        </p:tgtEl>
                                      </p:cBhvr>
                                    </p:animEffect>
                                    <p:anim calcmode="lin" valueType="num">
                                      <p:cBhvr>
                                        <p:cTn id="72" dur="1594" tmFilter="0,0; 0.14,0.36; 0.43,0.73; 0.71,0.91; 1.0,1.0">
                                          <p:stCondLst>
                                            <p:cond delay="0"/>
                                          </p:stCondLst>
                                        </p:cTn>
                                        <p:tgtEl>
                                          <p:spTgt spid="2">
                                            <p:txEl>
                                              <p:pRg st="3" end="3"/>
                                            </p:txEl>
                                          </p:spTgt>
                                        </p:tgtEl>
                                        <p:attrNameLst>
                                          <p:attrName>ppt_x</p:attrName>
                                        </p:attrNameLst>
                                      </p:cBhvr>
                                      <p:tavLst>
                                        <p:tav tm="0">
                                          <p:val>
                                            <p:strVal val="#ppt_x-0.25"/>
                                          </p:val>
                                        </p:tav>
                                        <p:tav tm="100000">
                                          <p:val>
                                            <p:strVal val="#ppt_x"/>
                                          </p:val>
                                        </p:tav>
                                      </p:tavLst>
                                    </p:anim>
                                    <p:anim calcmode="lin" valueType="num">
                                      <p:cBhvr>
                                        <p:cTn id="73" dur="581" tmFilter="0.0,0.0; 0.25,0.07; 0.50,0.2; 0.75,0.467; 1.0,1.0">
                                          <p:stCondLst>
                                            <p:cond delay="0"/>
                                          </p:stCondLst>
                                        </p:cTn>
                                        <p:tgtEl>
                                          <p:spTgt spid="2">
                                            <p:txEl>
                                              <p:pRg st="3" end="3"/>
                                            </p:txEl>
                                          </p:spTgt>
                                        </p:tgtEl>
                                        <p:attrNameLst>
                                          <p:attrName>ppt_y</p:attrName>
                                        </p:attrNameLst>
                                      </p:cBhvr>
                                      <p:tavLst>
                                        <p:tav tm="0" fmla="#ppt_y-sin(pi*$)/3">
                                          <p:val>
                                            <p:fltVal val="0.5"/>
                                          </p:val>
                                        </p:tav>
                                        <p:tav tm="100000">
                                          <p:val>
                                            <p:fltVal val="1"/>
                                          </p:val>
                                        </p:tav>
                                      </p:tavLst>
                                    </p:anim>
                                    <p:anim calcmode="lin" valueType="num">
                                      <p:cBhvr>
                                        <p:cTn id="74" dur="581" tmFilter="0, 0; 0.125,0.2665; 0.25,0.4; 0.375,0.465; 0.5,0.5;  0.625,0.535; 0.75,0.6; 0.875,0.7335; 1,1">
                                          <p:stCondLst>
                                            <p:cond delay="581"/>
                                          </p:stCondLst>
                                        </p:cTn>
                                        <p:tgtEl>
                                          <p:spTgt spid="2">
                                            <p:txEl>
                                              <p:pRg st="3" end="3"/>
                                            </p:txEl>
                                          </p:spTgt>
                                        </p:tgtEl>
                                        <p:attrNameLst>
                                          <p:attrName>ppt_y</p:attrName>
                                        </p:attrNameLst>
                                      </p:cBhvr>
                                      <p:tavLst>
                                        <p:tav tm="0" fmla="#ppt_y-sin(pi*$)/9">
                                          <p:val>
                                            <p:fltVal val="0"/>
                                          </p:val>
                                        </p:tav>
                                        <p:tav tm="100000">
                                          <p:val>
                                            <p:fltVal val="1"/>
                                          </p:val>
                                        </p:tav>
                                      </p:tavLst>
                                    </p:anim>
                                    <p:anim calcmode="lin" valueType="num">
                                      <p:cBhvr>
                                        <p:cTn id="75" dur="290" tmFilter="0, 0; 0.125,0.2665; 0.25,0.4; 0.375,0.465; 0.5,0.5;  0.625,0.535; 0.75,0.6; 0.875,0.7335; 1,1">
                                          <p:stCondLst>
                                            <p:cond delay="1159"/>
                                          </p:stCondLst>
                                        </p:cTn>
                                        <p:tgtEl>
                                          <p:spTgt spid="2">
                                            <p:txEl>
                                              <p:pRg st="3" end="3"/>
                                            </p:txEl>
                                          </p:spTgt>
                                        </p:tgtEl>
                                        <p:attrNameLst>
                                          <p:attrName>ppt_y</p:attrName>
                                        </p:attrNameLst>
                                      </p:cBhvr>
                                      <p:tavLst>
                                        <p:tav tm="0" fmla="#ppt_y-sin(pi*$)/27">
                                          <p:val>
                                            <p:fltVal val="0"/>
                                          </p:val>
                                        </p:tav>
                                        <p:tav tm="100000">
                                          <p:val>
                                            <p:fltVal val="1"/>
                                          </p:val>
                                        </p:tav>
                                      </p:tavLst>
                                    </p:anim>
                                    <p:anim calcmode="lin" valueType="num">
                                      <p:cBhvr>
                                        <p:cTn id="76" dur="144" tmFilter="0, 0; 0.125,0.2665; 0.25,0.4; 0.375,0.465; 0.5,0.5;  0.625,0.535; 0.75,0.6; 0.875,0.7335; 1,1">
                                          <p:stCondLst>
                                            <p:cond delay="1449"/>
                                          </p:stCondLst>
                                        </p:cTn>
                                        <p:tgtEl>
                                          <p:spTgt spid="2">
                                            <p:txEl>
                                              <p:pRg st="3" end="3"/>
                                            </p:txEl>
                                          </p:spTgt>
                                        </p:tgtEl>
                                        <p:attrNameLst>
                                          <p:attrName>ppt_y</p:attrName>
                                        </p:attrNameLst>
                                      </p:cBhvr>
                                      <p:tavLst>
                                        <p:tav tm="0" fmla="#ppt_y-sin(pi*$)/81">
                                          <p:val>
                                            <p:fltVal val="0"/>
                                          </p:val>
                                        </p:tav>
                                        <p:tav tm="100000">
                                          <p:val>
                                            <p:fltVal val="1"/>
                                          </p:val>
                                        </p:tav>
                                      </p:tavLst>
                                    </p:anim>
                                    <p:animScale>
                                      <p:cBhvr>
                                        <p:cTn id="77" dur="23">
                                          <p:stCondLst>
                                            <p:cond delay="569"/>
                                          </p:stCondLst>
                                        </p:cTn>
                                        <p:tgtEl>
                                          <p:spTgt spid="2">
                                            <p:txEl>
                                              <p:pRg st="3" end="3"/>
                                            </p:txEl>
                                          </p:spTgt>
                                        </p:tgtEl>
                                      </p:cBhvr>
                                      <p:to x="100000" y="60000"/>
                                    </p:animScale>
                                    <p:animScale>
                                      <p:cBhvr>
                                        <p:cTn id="78" dur="145" decel="50000">
                                          <p:stCondLst>
                                            <p:cond delay="592"/>
                                          </p:stCondLst>
                                        </p:cTn>
                                        <p:tgtEl>
                                          <p:spTgt spid="2">
                                            <p:txEl>
                                              <p:pRg st="3" end="3"/>
                                            </p:txEl>
                                          </p:spTgt>
                                        </p:tgtEl>
                                      </p:cBhvr>
                                      <p:to x="100000" y="100000"/>
                                    </p:animScale>
                                    <p:animScale>
                                      <p:cBhvr>
                                        <p:cTn id="79" dur="23">
                                          <p:stCondLst>
                                            <p:cond delay="1148"/>
                                          </p:stCondLst>
                                        </p:cTn>
                                        <p:tgtEl>
                                          <p:spTgt spid="2">
                                            <p:txEl>
                                              <p:pRg st="3" end="3"/>
                                            </p:txEl>
                                          </p:spTgt>
                                        </p:tgtEl>
                                      </p:cBhvr>
                                      <p:to x="100000" y="80000"/>
                                    </p:animScale>
                                    <p:animScale>
                                      <p:cBhvr>
                                        <p:cTn id="80" dur="145" decel="50000">
                                          <p:stCondLst>
                                            <p:cond delay="1171"/>
                                          </p:stCondLst>
                                        </p:cTn>
                                        <p:tgtEl>
                                          <p:spTgt spid="2">
                                            <p:txEl>
                                              <p:pRg st="3" end="3"/>
                                            </p:txEl>
                                          </p:spTgt>
                                        </p:tgtEl>
                                      </p:cBhvr>
                                      <p:to x="100000" y="100000"/>
                                    </p:animScale>
                                    <p:animScale>
                                      <p:cBhvr>
                                        <p:cTn id="81" dur="23">
                                          <p:stCondLst>
                                            <p:cond delay="1437"/>
                                          </p:stCondLst>
                                        </p:cTn>
                                        <p:tgtEl>
                                          <p:spTgt spid="2">
                                            <p:txEl>
                                              <p:pRg st="3" end="3"/>
                                            </p:txEl>
                                          </p:spTgt>
                                        </p:tgtEl>
                                      </p:cBhvr>
                                      <p:to x="100000" y="90000"/>
                                    </p:animScale>
                                    <p:animScale>
                                      <p:cBhvr>
                                        <p:cTn id="82" dur="145" decel="50000">
                                          <p:stCondLst>
                                            <p:cond delay="1459"/>
                                          </p:stCondLst>
                                        </p:cTn>
                                        <p:tgtEl>
                                          <p:spTgt spid="2">
                                            <p:txEl>
                                              <p:pRg st="3" end="3"/>
                                            </p:txEl>
                                          </p:spTgt>
                                        </p:tgtEl>
                                      </p:cBhvr>
                                      <p:to x="100000" y="100000"/>
                                    </p:animScale>
                                    <p:animScale>
                                      <p:cBhvr>
                                        <p:cTn id="83" dur="23">
                                          <p:stCondLst>
                                            <p:cond delay="1582"/>
                                          </p:stCondLst>
                                        </p:cTn>
                                        <p:tgtEl>
                                          <p:spTgt spid="2">
                                            <p:txEl>
                                              <p:pRg st="3" end="3"/>
                                            </p:txEl>
                                          </p:spTgt>
                                        </p:tgtEl>
                                      </p:cBhvr>
                                      <p:to x="100000" y="95000"/>
                                    </p:animScale>
                                    <p:animScale>
                                      <p:cBhvr>
                                        <p:cTn id="84" dur="145" decel="50000">
                                          <p:stCondLst>
                                            <p:cond delay="1605"/>
                                          </p:stCondLst>
                                        </p:cTn>
                                        <p:tgtEl>
                                          <p:spTgt spid="2">
                                            <p:txEl>
                                              <p:pRg st="3" end="3"/>
                                            </p:txEl>
                                          </p:spTgt>
                                        </p:tgtEl>
                                      </p:cBhvr>
                                      <p:to x="100000" y="100000"/>
                                    </p:animScale>
                                  </p:childTnLst>
                                </p:cTn>
                              </p:par>
                              <p:par>
                                <p:cTn id="85" presetID="26" presetClass="entr" presetSubtype="0" fill="hold" grpId="0" nodeType="withEffect">
                                  <p:stCondLst>
                                    <p:cond delay="0"/>
                                  </p:stCondLst>
                                  <p:childTnLst>
                                    <p:set>
                                      <p:cBhvr>
                                        <p:cTn id="86" dur="1" fill="hold">
                                          <p:stCondLst>
                                            <p:cond delay="0"/>
                                          </p:stCondLst>
                                        </p:cTn>
                                        <p:tgtEl>
                                          <p:spTgt spid="2">
                                            <p:txEl>
                                              <p:pRg st="4" end="4"/>
                                            </p:txEl>
                                          </p:spTgt>
                                        </p:tgtEl>
                                        <p:attrNameLst>
                                          <p:attrName>style.visibility</p:attrName>
                                        </p:attrNameLst>
                                      </p:cBhvr>
                                      <p:to>
                                        <p:strVal val="visible"/>
                                      </p:to>
                                    </p:set>
                                    <p:animEffect transition="in" filter="wipe(down)">
                                      <p:cBhvr>
                                        <p:cTn id="87" dur="507">
                                          <p:stCondLst>
                                            <p:cond delay="0"/>
                                          </p:stCondLst>
                                        </p:cTn>
                                        <p:tgtEl>
                                          <p:spTgt spid="2">
                                            <p:txEl>
                                              <p:pRg st="4" end="4"/>
                                            </p:txEl>
                                          </p:spTgt>
                                        </p:tgtEl>
                                      </p:cBhvr>
                                    </p:animEffect>
                                    <p:anim calcmode="lin" valueType="num">
                                      <p:cBhvr>
                                        <p:cTn id="88" dur="1594" tmFilter="0,0; 0.14,0.36; 0.43,0.73; 0.71,0.91; 1.0,1.0">
                                          <p:stCondLst>
                                            <p:cond delay="0"/>
                                          </p:stCondLst>
                                        </p:cTn>
                                        <p:tgtEl>
                                          <p:spTgt spid="2">
                                            <p:txEl>
                                              <p:pRg st="4" end="4"/>
                                            </p:txEl>
                                          </p:spTgt>
                                        </p:tgtEl>
                                        <p:attrNameLst>
                                          <p:attrName>ppt_x</p:attrName>
                                        </p:attrNameLst>
                                      </p:cBhvr>
                                      <p:tavLst>
                                        <p:tav tm="0">
                                          <p:val>
                                            <p:strVal val="#ppt_x-0.25"/>
                                          </p:val>
                                        </p:tav>
                                        <p:tav tm="100000">
                                          <p:val>
                                            <p:strVal val="#ppt_x"/>
                                          </p:val>
                                        </p:tav>
                                      </p:tavLst>
                                    </p:anim>
                                    <p:anim calcmode="lin" valueType="num">
                                      <p:cBhvr>
                                        <p:cTn id="89" dur="581" tmFilter="0.0,0.0; 0.25,0.07; 0.50,0.2; 0.75,0.467; 1.0,1.0">
                                          <p:stCondLst>
                                            <p:cond delay="0"/>
                                          </p:stCondLst>
                                        </p:cTn>
                                        <p:tgtEl>
                                          <p:spTgt spid="2">
                                            <p:txEl>
                                              <p:pRg st="4" end="4"/>
                                            </p:txEl>
                                          </p:spTgt>
                                        </p:tgtEl>
                                        <p:attrNameLst>
                                          <p:attrName>ppt_y</p:attrName>
                                        </p:attrNameLst>
                                      </p:cBhvr>
                                      <p:tavLst>
                                        <p:tav tm="0" fmla="#ppt_y-sin(pi*$)/3">
                                          <p:val>
                                            <p:fltVal val="0.5"/>
                                          </p:val>
                                        </p:tav>
                                        <p:tav tm="100000">
                                          <p:val>
                                            <p:fltVal val="1"/>
                                          </p:val>
                                        </p:tav>
                                      </p:tavLst>
                                    </p:anim>
                                    <p:anim calcmode="lin" valueType="num">
                                      <p:cBhvr>
                                        <p:cTn id="90" dur="581" tmFilter="0, 0; 0.125,0.2665; 0.25,0.4; 0.375,0.465; 0.5,0.5;  0.625,0.535; 0.75,0.6; 0.875,0.7335; 1,1">
                                          <p:stCondLst>
                                            <p:cond delay="581"/>
                                          </p:stCondLst>
                                        </p:cTn>
                                        <p:tgtEl>
                                          <p:spTgt spid="2">
                                            <p:txEl>
                                              <p:pRg st="4" end="4"/>
                                            </p:txEl>
                                          </p:spTgt>
                                        </p:tgtEl>
                                        <p:attrNameLst>
                                          <p:attrName>ppt_y</p:attrName>
                                        </p:attrNameLst>
                                      </p:cBhvr>
                                      <p:tavLst>
                                        <p:tav tm="0" fmla="#ppt_y-sin(pi*$)/9">
                                          <p:val>
                                            <p:fltVal val="0"/>
                                          </p:val>
                                        </p:tav>
                                        <p:tav tm="100000">
                                          <p:val>
                                            <p:fltVal val="1"/>
                                          </p:val>
                                        </p:tav>
                                      </p:tavLst>
                                    </p:anim>
                                    <p:anim calcmode="lin" valueType="num">
                                      <p:cBhvr>
                                        <p:cTn id="91" dur="290" tmFilter="0, 0; 0.125,0.2665; 0.25,0.4; 0.375,0.465; 0.5,0.5;  0.625,0.535; 0.75,0.6; 0.875,0.7335; 1,1">
                                          <p:stCondLst>
                                            <p:cond delay="1159"/>
                                          </p:stCondLst>
                                        </p:cTn>
                                        <p:tgtEl>
                                          <p:spTgt spid="2">
                                            <p:txEl>
                                              <p:pRg st="4" end="4"/>
                                            </p:txEl>
                                          </p:spTgt>
                                        </p:tgtEl>
                                        <p:attrNameLst>
                                          <p:attrName>ppt_y</p:attrName>
                                        </p:attrNameLst>
                                      </p:cBhvr>
                                      <p:tavLst>
                                        <p:tav tm="0" fmla="#ppt_y-sin(pi*$)/27">
                                          <p:val>
                                            <p:fltVal val="0"/>
                                          </p:val>
                                        </p:tav>
                                        <p:tav tm="100000">
                                          <p:val>
                                            <p:fltVal val="1"/>
                                          </p:val>
                                        </p:tav>
                                      </p:tavLst>
                                    </p:anim>
                                    <p:anim calcmode="lin" valueType="num">
                                      <p:cBhvr>
                                        <p:cTn id="92" dur="144" tmFilter="0, 0; 0.125,0.2665; 0.25,0.4; 0.375,0.465; 0.5,0.5;  0.625,0.535; 0.75,0.6; 0.875,0.7335; 1,1">
                                          <p:stCondLst>
                                            <p:cond delay="1449"/>
                                          </p:stCondLst>
                                        </p:cTn>
                                        <p:tgtEl>
                                          <p:spTgt spid="2">
                                            <p:txEl>
                                              <p:pRg st="4" end="4"/>
                                            </p:txEl>
                                          </p:spTgt>
                                        </p:tgtEl>
                                        <p:attrNameLst>
                                          <p:attrName>ppt_y</p:attrName>
                                        </p:attrNameLst>
                                      </p:cBhvr>
                                      <p:tavLst>
                                        <p:tav tm="0" fmla="#ppt_y-sin(pi*$)/81">
                                          <p:val>
                                            <p:fltVal val="0"/>
                                          </p:val>
                                        </p:tav>
                                        <p:tav tm="100000">
                                          <p:val>
                                            <p:fltVal val="1"/>
                                          </p:val>
                                        </p:tav>
                                      </p:tavLst>
                                    </p:anim>
                                    <p:animScale>
                                      <p:cBhvr>
                                        <p:cTn id="93" dur="23">
                                          <p:stCondLst>
                                            <p:cond delay="569"/>
                                          </p:stCondLst>
                                        </p:cTn>
                                        <p:tgtEl>
                                          <p:spTgt spid="2">
                                            <p:txEl>
                                              <p:pRg st="4" end="4"/>
                                            </p:txEl>
                                          </p:spTgt>
                                        </p:tgtEl>
                                      </p:cBhvr>
                                      <p:to x="100000" y="60000"/>
                                    </p:animScale>
                                    <p:animScale>
                                      <p:cBhvr>
                                        <p:cTn id="94" dur="145" decel="50000">
                                          <p:stCondLst>
                                            <p:cond delay="592"/>
                                          </p:stCondLst>
                                        </p:cTn>
                                        <p:tgtEl>
                                          <p:spTgt spid="2">
                                            <p:txEl>
                                              <p:pRg st="4" end="4"/>
                                            </p:txEl>
                                          </p:spTgt>
                                        </p:tgtEl>
                                      </p:cBhvr>
                                      <p:to x="100000" y="100000"/>
                                    </p:animScale>
                                    <p:animScale>
                                      <p:cBhvr>
                                        <p:cTn id="95" dur="23">
                                          <p:stCondLst>
                                            <p:cond delay="1148"/>
                                          </p:stCondLst>
                                        </p:cTn>
                                        <p:tgtEl>
                                          <p:spTgt spid="2">
                                            <p:txEl>
                                              <p:pRg st="4" end="4"/>
                                            </p:txEl>
                                          </p:spTgt>
                                        </p:tgtEl>
                                      </p:cBhvr>
                                      <p:to x="100000" y="80000"/>
                                    </p:animScale>
                                    <p:animScale>
                                      <p:cBhvr>
                                        <p:cTn id="96" dur="145" decel="50000">
                                          <p:stCondLst>
                                            <p:cond delay="1171"/>
                                          </p:stCondLst>
                                        </p:cTn>
                                        <p:tgtEl>
                                          <p:spTgt spid="2">
                                            <p:txEl>
                                              <p:pRg st="4" end="4"/>
                                            </p:txEl>
                                          </p:spTgt>
                                        </p:tgtEl>
                                      </p:cBhvr>
                                      <p:to x="100000" y="100000"/>
                                    </p:animScale>
                                    <p:animScale>
                                      <p:cBhvr>
                                        <p:cTn id="97" dur="23">
                                          <p:stCondLst>
                                            <p:cond delay="1437"/>
                                          </p:stCondLst>
                                        </p:cTn>
                                        <p:tgtEl>
                                          <p:spTgt spid="2">
                                            <p:txEl>
                                              <p:pRg st="4" end="4"/>
                                            </p:txEl>
                                          </p:spTgt>
                                        </p:tgtEl>
                                      </p:cBhvr>
                                      <p:to x="100000" y="90000"/>
                                    </p:animScale>
                                    <p:animScale>
                                      <p:cBhvr>
                                        <p:cTn id="98" dur="145" decel="50000">
                                          <p:stCondLst>
                                            <p:cond delay="1459"/>
                                          </p:stCondLst>
                                        </p:cTn>
                                        <p:tgtEl>
                                          <p:spTgt spid="2">
                                            <p:txEl>
                                              <p:pRg st="4" end="4"/>
                                            </p:txEl>
                                          </p:spTgt>
                                        </p:tgtEl>
                                      </p:cBhvr>
                                      <p:to x="100000" y="100000"/>
                                    </p:animScale>
                                    <p:animScale>
                                      <p:cBhvr>
                                        <p:cTn id="99" dur="23">
                                          <p:stCondLst>
                                            <p:cond delay="1582"/>
                                          </p:stCondLst>
                                        </p:cTn>
                                        <p:tgtEl>
                                          <p:spTgt spid="2">
                                            <p:txEl>
                                              <p:pRg st="4" end="4"/>
                                            </p:txEl>
                                          </p:spTgt>
                                        </p:tgtEl>
                                      </p:cBhvr>
                                      <p:to x="100000" y="95000"/>
                                    </p:animScale>
                                    <p:animScale>
                                      <p:cBhvr>
                                        <p:cTn id="100" dur="145" decel="50000">
                                          <p:stCondLst>
                                            <p:cond delay="1605"/>
                                          </p:stCondLst>
                                        </p:cTn>
                                        <p:tgtEl>
                                          <p:spTgt spid="2">
                                            <p:txEl>
                                              <p:pRg st="4" end="4"/>
                                            </p:txEl>
                                          </p:spTgt>
                                        </p:tgtEl>
                                      </p:cBhvr>
                                      <p:to x="100000" y="100000"/>
                                    </p:animScale>
                                  </p:childTnLst>
                                </p:cTn>
                              </p:par>
                              <p:par>
                                <p:cTn id="101" presetID="26" presetClass="entr" presetSubtype="0" fill="hold" grpId="0" nodeType="withEffect">
                                  <p:stCondLst>
                                    <p:cond delay="0"/>
                                  </p:stCondLst>
                                  <p:childTnLst>
                                    <p:set>
                                      <p:cBhvr>
                                        <p:cTn id="102" dur="1" fill="hold">
                                          <p:stCondLst>
                                            <p:cond delay="0"/>
                                          </p:stCondLst>
                                        </p:cTn>
                                        <p:tgtEl>
                                          <p:spTgt spid="2">
                                            <p:txEl>
                                              <p:pRg st="5" end="5"/>
                                            </p:txEl>
                                          </p:spTgt>
                                        </p:tgtEl>
                                        <p:attrNameLst>
                                          <p:attrName>style.visibility</p:attrName>
                                        </p:attrNameLst>
                                      </p:cBhvr>
                                      <p:to>
                                        <p:strVal val="visible"/>
                                      </p:to>
                                    </p:set>
                                    <p:animEffect transition="in" filter="wipe(down)">
                                      <p:cBhvr>
                                        <p:cTn id="103" dur="507">
                                          <p:stCondLst>
                                            <p:cond delay="0"/>
                                          </p:stCondLst>
                                        </p:cTn>
                                        <p:tgtEl>
                                          <p:spTgt spid="2">
                                            <p:txEl>
                                              <p:pRg st="5" end="5"/>
                                            </p:txEl>
                                          </p:spTgt>
                                        </p:tgtEl>
                                      </p:cBhvr>
                                    </p:animEffect>
                                    <p:anim calcmode="lin" valueType="num">
                                      <p:cBhvr>
                                        <p:cTn id="104" dur="1594" tmFilter="0,0; 0.14,0.36; 0.43,0.73; 0.71,0.91; 1.0,1.0">
                                          <p:stCondLst>
                                            <p:cond delay="0"/>
                                          </p:stCondLst>
                                        </p:cTn>
                                        <p:tgtEl>
                                          <p:spTgt spid="2">
                                            <p:txEl>
                                              <p:pRg st="5" end="5"/>
                                            </p:txEl>
                                          </p:spTgt>
                                        </p:tgtEl>
                                        <p:attrNameLst>
                                          <p:attrName>ppt_x</p:attrName>
                                        </p:attrNameLst>
                                      </p:cBhvr>
                                      <p:tavLst>
                                        <p:tav tm="0">
                                          <p:val>
                                            <p:strVal val="#ppt_x-0.25"/>
                                          </p:val>
                                        </p:tav>
                                        <p:tav tm="100000">
                                          <p:val>
                                            <p:strVal val="#ppt_x"/>
                                          </p:val>
                                        </p:tav>
                                      </p:tavLst>
                                    </p:anim>
                                    <p:anim calcmode="lin" valueType="num">
                                      <p:cBhvr>
                                        <p:cTn id="105" dur="581" tmFilter="0.0,0.0; 0.25,0.07; 0.50,0.2; 0.75,0.467; 1.0,1.0">
                                          <p:stCondLst>
                                            <p:cond delay="0"/>
                                          </p:stCondLst>
                                        </p:cTn>
                                        <p:tgtEl>
                                          <p:spTgt spid="2">
                                            <p:txEl>
                                              <p:pRg st="5" end="5"/>
                                            </p:txEl>
                                          </p:spTgt>
                                        </p:tgtEl>
                                        <p:attrNameLst>
                                          <p:attrName>ppt_y</p:attrName>
                                        </p:attrNameLst>
                                      </p:cBhvr>
                                      <p:tavLst>
                                        <p:tav tm="0" fmla="#ppt_y-sin(pi*$)/3">
                                          <p:val>
                                            <p:fltVal val="0.5"/>
                                          </p:val>
                                        </p:tav>
                                        <p:tav tm="100000">
                                          <p:val>
                                            <p:fltVal val="1"/>
                                          </p:val>
                                        </p:tav>
                                      </p:tavLst>
                                    </p:anim>
                                    <p:anim calcmode="lin" valueType="num">
                                      <p:cBhvr>
                                        <p:cTn id="106" dur="581" tmFilter="0, 0; 0.125,0.2665; 0.25,0.4; 0.375,0.465; 0.5,0.5;  0.625,0.535; 0.75,0.6; 0.875,0.7335; 1,1">
                                          <p:stCondLst>
                                            <p:cond delay="581"/>
                                          </p:stCondLst>
                                        </p:cTn>
                                        <p:tgtEl>
                                          <p:spTgt spid="2">
                                            <p:txEl>
                                              <p:pRg st="5" end="5"/>
                                            </p:txEl>
                                          </p:spTgt>
                                        </p:tgtEl>
                                        <p:attrNameLst>
                                          <p:attrName>ppt_y</p:attrName>
                                        </p:attrNameLst>
                                      </p:cBhvr>
                                      <p:tavLst>
                                        <p:tav tm="0" fmla="#ppt_y-sin(pi*$)/9">
                                          <p:val>
                                            <p:fltVal val="0"/>
                                          </p:val>
                                        </p:tav>
                                        <p:tav tm="100000">
                                          <p:val>
                                            <p:fltVal val="1"/>
                                          </p:val>
                                        </p:tav>
                                      </p:tavLst>
                                    </p:anim>
                                    <p:anim calcmode="lin" valueType="num">
                                      <p:cBhvr>
                                        <p:cTn id="107" dur="290" tmFilter="0, 0; 0.125,0.2665; 0.25,0.4; 0.375,0.465; 0.5,0.5;  0.625,0.535; 0.75,0.6; 0.875,0.7335; 1,1">
                                          <p:stCondLst>
                                            <p:cond delay="1159"/>
                                          </p:stCondLst>
                                        </p:cTn>
                                        <p:tgtEl>
                                          <p:spTgt spid="2">
                                            <p:txEl>
                                              <p:pRg st="5" end="5"/>
                                            </p:txEl>
                                          </p:spTgt>
                                        </p:tgtEl>
                                        <p:attrNameLst>
                                          <p:attrName>ppt_y</p:attrName>
                                        </p:attrNameLst>
                                      </p:cBhvr>
                                      <p:tavLst>
                                        <p:tav tm="0" fmla="#ppt_y-sin(pi*$)/27">
                                          <p:val>
                                            <p:fltVal val="0"/>
                                          </p:val>
                                        </p:tav>
                                        <p:tav tm="100000">
                                          <p:val>
                                            <p:fltVal val="1"/>
                                          </p:val>
                                        </p:tav>
                                      </p:tavLst>
                                    </p:anim>
                                    <p:anim calcmode="lin" valueType="num">
                                      <p:cBhvr>
                                        <p:cTn id="108" dur="144" tmFilter="0, 0; 0.125,0.2665; 0.25,0.4; 0.375,0.465; 0.5,0.5;  0.625,0.535; 0.75,0.6; 0.875,0.7335; 1,1">
                                          <p:stCondLst>
                                            <p:cond delay="1449"/>
                                          </p:stCondLst>
                                        </p:cTn>
                                        <p:tgtEl>
                                          <p:spTgt spid="2">
                                            <p:txEl>
                                              <p:pRg st="5" end="5"/>
                                            </p:txEl>
                                          </p:spTgt>
                                        </p:tgtEl>
                                        <p:attrNameLst>
                                          <p:attrName>ppt_y</p:attrName>
                                        </p:attrNameLst>
                                      </p:cBhvr>
                                      <p:tavLst>
                                        <p:tav tm="0" fmla="#ppt_y-sin(pi*$)/81">
                                          <p:val>
                                            <p:fltVal val="0"/>
                                          </p:val>
                                        </p:tav>
                                        <p:tav tm="100000">
                                          <p:val>
                                            <p:fltVal val="1"/>
                                          </p:val>
                                        </p:tav>
                                      </p:tavLst>
                                    </p:anim>
                                    <p:animScale>
                                      <p:cBhvr>
                                        <p:cTn id="109" dur="23">
                                          <p:stCondLst>
                                            <p:cond delay="569"/>
                                          </p:stCondLst>
                                        </p:cTn>
                                        <p:tgtEl>
                                          <p:spTgt spid="2">
                                            <p:txEl>
                                              <p:pRg st="5" end="5"/>
                                            </p:txEl>
                                          </p:spTgt>
                                        </p:tgtEl>
                                      </p:cBhvr>
                                      <p:to x="100000" y="60000"/>
                                    </p:animScale>
                                    <p:animScale>
                                      <p:cBhvr>
                                        <p:cTn id="110" dur="145" decel="50000">
                                          <p:stCondLst>
                                            <p:cond delay="592"/>
                                          </p:stCondLst>
                                        </p:cTn>
                                        <p:tgtEl>
                                          <p:spTgt spid="2">
                                            <p:txEl>
                                              <p:pRg st="5" end="5"/>
                                            </p:txEl>
                                          </p:spTgt>
                                        </p:tgtEl>
                                      </p:cBhvr>
                                      <p:to x="100000" y="100000"/>
                                    </p:animScale>
                                    <p:animScale>
                                      <p:cBhvr>
                                        <p:cTn id="111" dur="23">
                                          <p:stCondLst>
                                            <p:cond delay="1148"/>
                                          </p:stCondLst>
                                        </p:cTn>
                                        <p:tgtEl>
                                          <p:spTgt spid="2">
                                            <p:txEl>
                                              <p:pRg st="5" end="5"/>
                                            </p:txEl>
                                          </p:spTgt>
                                        </p:tgtEl>
                                      </p:cBhvr>
                                      <p:to x="100000" y="80000"/>
                                    </p:animScale>
                                    <p:animScale>
                                      <p:cBhvr>
                                        <p:cTn id="112" dur="145" decel="50000">
                                          <p:stCondLst>
                                            <p:cond delay="1171"/>
                                          </p:stCondLst>
                                        </p:cTn>
                                        <p:tgtEl>
                                          <p:spTgt spid="2">
                                            <p:txEl>
                                              <p:pRg st="5" end="5"/>
                                            </p:txEl>
                                          </p:spTgt>
                                        </p:tgtEl>
                                      </p:cBhvr>
                                      <p:to x="100000" y="100000"/>
                                    </p:animScale>
                                    <p:animScale>
                                      <p:cBhvr>
                                        <p:cTn id="113" dur="23">
                                          <p:stCondLst>
                                            <p:cond delay="1437"/>
                                          </p:stCondLst>
                                        </p:cTn>
                                        <p:tgtEl>
                                          <p:spTgt spid="2">
                                            <p:txEl>
                                              <p:pRg st="5" end="5"/>
                                            </p:txEl>
                                          </p:spTgt>
                                        </p:tgtEl>
                                      </p:cBhvr>
                                      <p:to x="100000" y="90000"/>
                                    </p:animScale>
                                    <p:animScale>
                                      <p:cBhvr>
                                        <p:cTn id="114" dur="145" decel="50000">
                                          <p:stCondLst>
                                            <p:cond delay="1459"/>
                                          </p:stCondLst>
                                        </p:cTn>
                                        <p:tgtEl>
                                          <p:spTgt spid="2">
                                            <p:txEl>
                                              <p:pRg st="5" end="5"/>
                                            </p:txEl>
                                          </p:spTgt>
                                        </p:tgtEl>
                                      </p:cBhvr>
                                      <p:to x="100000" y="100000"/>
                                    </p:animScale>
                                    <p:animScale>
                                      <p:cBhvr>
                                        <p:cTn id="115" dur="23">
                                          <p:stCondLst>
                                            <p:cond delay="1582"/>
                                          </p:stCondLst>
                                        </p:cTn>
                                        <p:tgtEl>
                                          <p:spTgt spid="2">
                                            <p:txEl>
                                              <p:pRg st="5" end="5"/>
                                            </p:txEl>
                                          </p:spTgt>
                                        </p:tgtEl>
                                      </p:cBhvr>
                                      <p:to x="100000" y="95000"/>
                                    </p:animScale>
                                    <p:animScale>
                                      <p:cBhvr>
                                        <p:cTn id="116" dur="145" decel="50000">
                                          <p:stCondLst>
                                            <p:cond delay="1605"/>
                                          </p:stCondLst>
                                        </p:cTn>
                                        <p:tgtEl>
                                          <p:spTgt spid="2">
                                            <p:txEl>
                                              <p:pRg st="5" end="5"/>
                                            </p:txEl>
                                          </p:spTgt>
                                        </p:tgtEl>
                                      </p:cBhvr>
                                      <p:to x="100000" y="100000"/>
                                    </p:animScale>
                                  </p:childTnLst>
                                </p:cTn>
                              </p:par>
                              <p:par>
                                <p:cTn id="117" presetID="26" presetClass="entr" presetSubtype="0" fill="hold" grpId="0" nodeType="withEffect">
                                  <p:stCondLst>
                                    <p:cond delay="0"/>
                                  </p:stCondLst>
                                  <p:childTnLst>
                                    <p:set>
                                      <p:cBhvr>
                                        <p:cTn id="118" dur="1" fill="hold">
                                          <p:stCondLst>
                                            <p:cond delay="0"/>
                                          </p:stCondLst>
                                        </p:cTn>
                                        <p:tgtEl>
                                          <p:spTgt spid="2">
                                            <p:txEl>
                                              <p:pRg st="6" end="6"/>
                                            </p:txEl>
                                          </p:spTgt>
                                        </p:tgtEl>
                                        <p:attrNameLst>
                                          <p:attrName>style.visibility</p:attrName>
                                        </p:attrNameLst>
                                      </p:cBhvr>
                                      <p:to>
                                        <p:strVal val="visible"/>
                                      </p:to>
                                    </p:set>
                                    <p:animEffect transition="in" filter="wipe(down)">
                                      <p:cBhvr>
                                        <p:cTn id="119" dur="507">
                                          <p:stCondLst>
                                            <p:cond delay="0"/>
                                          </p:stCondLst>
                                        </p:cTn>
                                        <p:tgtEl>
                                          <p:spTgt spid="2">
                                            <p:txEl>
                                              <p:pRg st="6" end="6"/>
                                            </p:txEl>
                                          </p:spTgt>
                                        </p:tgtEl>
                                      </p:cBhvr>
                                    </p:animEffect>
                                    <p:anim calcmode="lin" valueType="num">
                                      <p:cBhvr>
                                        <p:cTn id="120" dur="1594" tmFilter="0,0; 0.14,0.36; 0.43,0.73; 0.71,0.91; 1.0,1.0">
                                          <p:stCondLst>
                                            <p:cond delay="0"/>
                                          </p:stCondLst>
                                        </p:cTn>
                                        <p:tgtEl>
                                          <p:spTgt spid="2">
                                            <p:txEl>
                                              <p:pRg st="6" end="6"/>
                                            </p:txEl>
                                          </p:spTgt>
                                        </p:tgtEl>
                                        <p:attrNameLst>
                                          <p:attrName>ppt_x</p:attrName>
                                        </p:attrNameLst>
                                      </p:cBhvr>
                                      <p:tavLst>
                                        <p:tav tm="0">
                                          <p:val>
                                            <p:strVal val="#ppt_x-0.25"/>
                                          </p:val>
                                        </p:tav>
                                        <p:tav tm="100000">
                                          <p:val>
                                            <p:strVal val="#ppt_x"/>
                                          </p:val>
                                        </p:tav>
                                      </p:tavLst>
                                    </p:anim>
                                    <p:anim calcmode="lin" valueType="num">
                                      <p:cBhvr>
                                        <p:cTn id="121" dur="581" tmFilter="0.0,0.0; 0.25,0.07; 0.50,0.2; 0.75,0.467; 1.0,1.0">
                                          <p:stCondLst>
                                            <p:cond delay="0"/>
                                          </p:stCondLst>
                                        </p:cTn>
                                        <p:tgtEl>
                                          <p:spTgt spid="2">
                                            <p:txEl>
                                              <p:pRg st="6" end="6"/>
                                            </p:txEl>
                                          </p:spTgt>
                                        </p:tgtEl>
                                        <p:attrNameLst>
                                          <p:attrName>ppt_y</p:attrName>
                                        </p:attrNameLst>
                                      </p:cBhvr>
                                      <p:tavLst>
                                        <p:tav tm="0" fmla="#ppt_y-sin(pi*$)/3">
                                          <p:val>
                                            <p:fltVal val="0.5"/>
                                          </p:val>
                                        </p:tav>
                                        <p:tav tm="100000">
                                          <p:val>
                                            <p:fltVal val="1"/>
                                          </p:val>
                                        </p:tav>
                                      </p:tavLst>
                                    </p:anim>
                                    <p:anim calcmode="lin" valueType="num">
                                      <p:cBhvr>
                                        <p:cTn id="122" dur="581" tmFilter="0, 0; 0.125,0.2665; 0.25,0.4; 0.375,0.465; 0.5,0.5;  0.625,0.535; 0.75,0.6; 0.875,0.7335; 1,1">
                                          <p:stCondLst>
                                            <p:cond delay="581"/>
                                          </p:stCondLst>
                                        </p:cTn>
                                        <p:tgtEl>
                                          <p:spTgt spid="2">
                                            <p:txEl>
                                              <p:pRg st="6" end="6"/>
                                            </p:txEl>
                                          </p:spTgt>
                                        </p:tgtEl>
                                        <p:attrNameLst>
                                          <p:attrName>ppt_y</p:attrName>
                                        </p:attrNameLst>
                                      </p:cBhvr>
                                      <p:tavLst>
                                        <p:tav tm="0" fmla="#ppt_y-sin(pi*$)/9">
                                          <p:val>
                                            <p:fltVal val="0"/>
                                          </p:val>
                                        </p:tav>
                                        <p:tav tm="100000">
                                          <p:val>
                                            <p:fltVal val="1"/>
                                          </p:val>
                                        </p:tav>
                                      </p:tavLst>
                                    </p:anim>
                                    <p:anim calcmode="lin" valueType="num">
                                      <p:cBhvr>
                                        <p:cTn id="123" dur="290" tmFilter="0, 0; 0.125,0.2665; 0.25,0.4; 0.375,0.465; 0.5,0.5;  0.625,0.535; 0.75,0.6; 0.875,0.7335; 1,1">
                                          <p:stCondLst>
                                            <p:cond delay="1159"/>
                                          </p:stCondLst>
                                        </p:cTn>
                                        <p:tgtEl>
                                          <p:spTgt spid="2">
                                            <p:txEl>
                                              <p:pRg st="6" end="6"/>
                                            </p:txEl>
                                          </p:spTgt>
                                        </p:tgtEl>
                                        <p:attrNameLst>
                                          <p:attrName>ppt_y</p:attrName>
                                        </p:attrNameLst>
                                      </p:cBhvr>
                                      <p:tavLst>
                                        <p:tav tm="0" fmla="#ppt_y-sin(pi*$)/27">
                                          <p:val>
                                            <p:fltVal val="0"/>
                                          </p:val>
                                        </p:tav>
                                        <p:tav tm="100000">
                                          <p:val>
                                            <p:fltVal val="1"/>
                                          </p:val>
                                        </p:tav>
                                      </p:tavLst>
                                    </p:anim>
                                    <p:anim calcmode="lin" valueType="num">
                                      <p:cBhvr>
                                        <p:cTn id="124" dur="144" tmFilter="0, 0; 0.125,0.2665; 0.25,0.4; 0.375,0.465; 0.5,0.5;  0.625,0.535; 0.75,0.6; 0.875,0.7335; 1,1">
                                          <p:stCondLst>
                                            <p:cond delay="1449"/>
                                          </p:stCondLst>
                                        </p:cTn>
                                        <p:tgtEl>
                                          <p:spTgt spid="2">
                                            <p:txEl>
                                              <p:pRg st="6" end="6"/>
                                            </p:txEl>
                                          </p:spTgt>
                                        </p:tgtEl>
                                        <p:attrNameLst>
                                          <p:attrName>ppt_y</p:attrName>
                                        </p:attrNameLst>
                                      </p:cBhvr>
                                      <p:tavLst>
                                        <p:tav tm="0" fmla="#ppt_y-sin(pi*$)/81">
                                          <p:val>
                                            <p:fltVal val="0"/>
                                          </p:val>
                                        </p:tav>
                                        <p:tav tm="100000">
                                          <p:val>
                                            <p:fltVal val="1"/>
                                          </p:val>
                                        </p:tav>
                                      </p:tavLst>
                                    </p:anim>
                                    <p:animScale>
                                      <p:cBhvr>
                                        <p:cTn id="125" dur="23">
                                          <p:stCondLst>
                                            <p:cond delay="569"/>
                                          </p:stCondLst>
                                        </p:cTn>
                                        <p:tgtEl>
                                          <p:spTgt spid="2">
                                            <p:txEl>
                                              <p:pRg st="6" end="6"/>
                                            </p:txEl>
                                          </p:spTgt>
                                        </p:tgtEl>
                                      </p:cBhvr>
                                      <p:to x="100000" y="60000"/>
                                    </p:animScale>
                                    <p:animScale>
                                      <p:cBhvr>
                                        <p:cTn id="126" dur="145" decel="50000">
                                          <p:stCondLst>
                                            <p:cond delay="592"/>
                                          </p:stCondLst>
                                        </p:cTn>
                                        <p:tgtEl>
                                          <p:spTgt spid="2">
                                            <p:txEl>
                                              <p:pRg st="6" end="6"/>
                                            </p:txEl>
                                          </p:spTgt>
                                        </p:tgtEl>
                                      </p:cBhvr>
                                      <p:to x="100000" y="100000"/>
                                    </p:animScale>
                                    <p:animScale>
                                      <p:cBhvr>
                                        <p:cTn id="127" dur="23">
                                          <p:stCondLst>
                                            <p:cond delay="1148"/>
                                          </p:stCondLst>
                                        </p:cTn>
                                        <p:tgtEl>
                                          <p:spTgt spid="2">
                                            <p:txEl>
                                              <p:pRg st="6" end="6"/>
                                            </p:txEl>
                                          </p:spTgt>
                                        </p:tgtEl>
                                      </p:cBhvr>
                                      <p:to x="100000" y="80000"/>
                                    </p:animScale>
                                    <p:animScale>
                                      <p:cBhvr>
                                        <p:cTn id="128" dur="145" decel="50000">
                                          <p:stCondLst>
                                            <p:cond delay="1171"/>
                                          </p:stCondLst>
                                        </p:cTn>
                                        <p:tgtEl>
                                          <p:spTgt spid="2">
                                            <p:txEl>
                                              <p:pRg st="6" end="6"/>
                                            </p:txEl>
                                          </p:spTgt>
                                        </p:tgtEl>
                                      </p:cBhvr>
                                      <p:to x="100000" y="100000"/>
                                    </p:animScale>
                                    <p:animScale>
                                      <p:cBhvr>
                                        <p:cTn id="129" dur="23">
                                          <p:stCondLst>
                                            <p:cond delay="1437"/>
                                          </p:stCondLst>
                                        </p:cTn>
                                        <p:tgtEl>
                                          <p:spTgt spid="2">
                                            <p:txEl>
                                              <p:pRg st="6" end="6"/>
                                            </p:txEl>
                                          </p:spTgt>
                                        </p:tgtEl>
                                      </p:cBhvr>
                                      <p:to x="100000" y="90000"/>
                                    </p:animScale>
                                    <p:animScale>
                                      <p:cBhvr>
                                        <p:cTn id="130" dur="145" decel="50000">
                                          <p:stCondLst>
                                            <p:cond delay="1459"/>
                                          </p:stCondLst>
                                        </p:cTn>
                                        <p:tgtEl>
                                          <p:spTgt spid="2">
                                            <p:txEl>
                                              <p:pRg st="6" end="6"/>
                                            </p:txEl>
                                          </p:spTgt>
                                        </p:tgtEl>
                                      </p:cBhvr>
                                      <p:to x="100000" y="100000"/>
                                    </p:animScale>
                                    <p:animScale>
                                      <p:cBhvr>
                                        <p:cTn id="131" dur="23">
                                          <p:stCondLst>
                                            <p:cond delay="1582"/>
                                          </p:stCondLst>
                                        </p:cTn>
                                        <p:tgtEl>
                                          <p:spTgt spid="2">
                                            <p:txEl>
                                              <p:pRg st="6" end="6"/>
                                            </p:txEl>
                                          </p:spTgt>
                                        </p:tgtEl>
                                      </p:cBhvr>
                                      <p:to x="100000" y="95000"/>
                                    </p:animScale>
                                    <p:animScale>
                                      <p:cBhvr>
                                        <p:cTn id="132" dur="145" decel="50000">
                                          <p:stCondLst>
                                            <p:cond delay="1605"/>
                                          </p:stCondLst>
                                        </p:cTn>
                                        <p:tgtEl>
                                          <p:spTgt spid="2">
                                            <p:txEl>
                                              <p:pRg st="6" end="6"/>
                                            </p:txEl>
                                          </p:spTgt>
                                        </p:tgtEl>
                                      </p:cBhvr>
                                      <p:to x="100000" y="100000"/>
                                    </p:animScale>
                                  </p:childTnLst>
                                </p:cTn>
                              </p:par>
                              <p:par>
                                <p:cTn id="133" presetID="26" presetClass="entr" presetSubtype="0" fill="hold" grpId="0" nodeType="withEffect">
                                  <p:stCondLst>
                                    <p:cond delay="0"/>
                                  </p:stCondLst>
                                  <p:childTnLst>
                                    <p:set>
                                      <p:cBhvr>
                                        <p:cTn id="134" dur="1" fill="hold">
                                          <p:stCondLst>
                                            <p:cond delay="0"/>
                                          </p:stCondLst>
                                        </p:cTn>
                                        <p:tgtEl>
                                          <p:spTgt spid="2">
                                            <p:txEl>
                                              <p:pRg st="7" end="7"/>
                                            </p:txEl>
                                          </p:spTgt>
                                        </p:tgtEl>
                                        <p:attrNameLst>
                                          <p:attrName>style.visibility</p:attrName>
                                        </p:attrNameLst>
                                      </p:cBhvr>
                                      <p:to>
                                        <p:strVal val="visible"/>
                                      </p:to>
                                    </p:set>
                                    <p:animEffect transition="in" filter="wipe(down)">
                                      <p:cBhvr>
                                        <p:cTn id="135" dur="507">
                                          <p:stCondLst>
                                            <p:cond delay="0"/>
                                          </p:stCondLst>
                                        </p:cTn>
                                        <p:tgtEl>
                                          <p:spTgt spid="2">
                                            <p:txEl>
                                              <p:pRg st="7" end="7"/>
                                            </p:txEl>
                                          </p:spTgt>
                                        </p:tgtEl>
                                      </p:cBhvr>
                                    </p:animEffect>
                                    <p:anim calcmode="lin" valueType="num">
                                      <p:cBhvr>
                                        <p:cTn id="136" dur="1594" tmFilter="0,0; 0.14,0.36; 0.43,0.73; 0.71,0.91; 1.0,1.0">
                                          <p:stCondLst>
                                            <p:cond delay="0"/>
                                          </p:stCondLst>
                                        </p:cTn>
                                        <p:tgtEl>
                                          <p:spTgt spid="2">
                                            <p:txEl>
                                              <p:pRg st="7" end="7"/>
                                            </p:txEl>
                                          </p:spTgt>
                                        </p:tgtEl>
                                        <p:attrNameLst>
                                          <p:attrName>ppt_x</p:attrName>
                                        </p:attrNameLst>
                                      </p:cBhvr>
                                      <p:tavLst>
                                        <p:tav tm="0">
                                          <p:val>
                                            <p:strVal val="#ppt_x-0.25"/>
                                          </p:val>
                                        </p:tav>
                                        <p:tav tm="100000">
                                          <p:val>
                                            <p:strVal val="#ppt_x"/>
                                          </p:val>
                                        </p:tav>
                                      </p:tavLst>
                                    </p:anim>
                                    <p:anim calcmode="lin" valueType="num">
                                      <p:cBhvr>
                                        <p:cTn id="137" dur="581" tmFilter="0.0,0.0; 0.25,0.07; 0.50,0.2; 0.75,0.467; 1.0,1.0">
                                          <p:stCondLst>
                                            <p:cond delay="0"/>
                                          </p:stCondLst>
                                        </p:cTn>
                                        <p:tgtEl>
                                          <p:spTgt spid="2">
                                            <p:txEl>
                                              <p:pRg st="7" end="7"/>
                                            </p:txEl>
                                          </p:spTgt>
                                        </p:tgtEl>
                                        <p:attrNameLst>
                                          <p:attrName>ppt_y</p:attrName>
                                        </p:attrNameLst>
                                      </p:cBhvr>
                                      <p:tavLst>
                                        <p:tav tm="0" fmla="#ppt_y-sin(pi*$)/3">
                                          <p:val>
                                            <p:fltVal val="0.5"/>
                                          </p:val>
                                        </p:tav>
                                        <p:tav tm="100000">
                                          <p:val>
                                            <p:fltVal val="1"/>
                                          </p:val>
                                        </p:tav>
                                      </p:tavLst>
                                    </p:anim>
                                    <p:anim calcmode="lin" valueType="num">
                                      <p:cBhvr>
                                        <p:cTn id="138" dur="581" tmFilter="0, 0; 0.125,0.2665; 0.25,0.4; 0.375,0.465; 0.5,0.5;  0.625,0.535; 0.75,0.6; 0.875,0.7335; 1,1">
                                          <p:stCondLst>
                                            <p:cond delay="581"/>
                                          </p:stCondLst>
                                        </p:cTn>
                                        <p:tgtEl>
                                          <p:spTgt spid="2">
                                            <p:txEl>
                                              <p:pRg st="7" end="7"/>
                                            </p:txEl>
                                          </p:spTgt>
                                        </p:tgtEl>
                                        <p:attrNameLst>
                                          <p:attrName>ppt_y</p:attrName>
                                        </p:attrNameLst>
                                      </p:cBhvr>
                                      <p:tavLst>
                                        <p:tav tm="0" fmla="#ppt_y-sin(pi*$)/9">
                                          <p:val>
                                            <p:fltVal val="0"/>
                                          </p:val>
                                        </p:tav>
                                        <p:tav tm="100000">
                                          <p:val>
                                            <p:fltVal val="1"/>
                                          </p:val>
                                        </p:tav>
                                      </p:tavLst>
                                    </p:anim>
                                    <p:anim calcmode="lin" valueType="num">
                                      <p:cBhvr>
                                        <p:cTn id="139" dur="290" tmFilter="0, 0; 0.125,0.2665; 0.25,0.4; 0.375,0.465; 0.5,0.5;  0.625,0.535; 0.75,0.6; 0.875,0.7335; 1,1">
                                          <p:stCondLst>
                                            <p:cond delay="1159"/>
                                          </p:stCondLst>
                                        </p:cTn>
                                        <p:tgtEl>
                                          <p:spTgt spid="2">
                                            <p:txEl>
                                              <p:pRg st="7" end="7"/>
                                            </p:txEl>
                                          </p:spTgt>
                                        </p:tgtEl>
                                        <p:attrNameLst>
                                          <p:attrName>ppt_y</p:attrName>
                                        </p:attrNameLst>
                                      </p:cBhvr>
                                      <p:tavLst>
                                        <p:tav tm="0" fmla="#ppt_y-sin(pi*$)/27">
                                          <p:val>
                                            <p:fltVal val="0"/>
                                          </p:val>
                                        </p:tav>
                                        <p:tav tm="100000">
                                          <p:val>
                                            <p:fltVal val="1"/>
                                          </p:val>
                                        </p:tav>
                                      </p:tavLst>
                                    </p:anim>
                                    <p:anim calcmode="lin" valueType="num">
                                      <p:cBhvr>
                                        <p:cTn id="140" dur="144" tmFilter="0, 0; 0.125,0.2665; 0.25,0.4; 0.375,0.465; 0.5,0.5;  0.625,0.535; 0.75,0.6; 0.875,0.7335; 1,1">
                                          <p:stCondLst>
                                            <p:cond delay="1449"/>
                                          </p:stCondLst>
                                        </p:cTn>
                                        <p:tgtEl>
                                          <p:spTgt spid="2">
                                            <p:txEl>
                                              <p:pRg st="7" end="7"/>
                                            </p:txEl>
                                          </p:spTgt>
                                        </p:tgtEl>
                                        <p:attrNameLst>
                                          <p:attrName>ppt_y</p:attrName>
                                        </p:attrNameLst>
                                      </p:cBhvr>
                                      <p:tavLst>
                                        <p:tav tm="0" fmla="#ppt_y-sin(pi*$)/81">
                                          <p:val>
                                            <p:fltVal val="0"/>
                                          </p:val>
                                        </p:tav>
                                        <p:tav tm="100000">
                                          <p:val>
                                            <p:fltVal val="1"/>
                                          </p:val>
                                        </p:tav>
                                      </p:tavLst>
                                    </p:anim>
                                    <p:animScale>
                                      <p:cBhvr>
                                        <p:cTn id="141" dur="23">
                                          <p:stCondLst>
                                            <p:cond delay="569"/>
                                          </p:stCondLst>
                                        </p:cTn>
                                        <p:tgtEl>
                                          <p:spTgt spid="2">
                                            <p:txEl>
                                              <p:pRg st="7" end="7"/>
                                            </p:txEl>
                                          </p:spTgt>
                                        </p:tgtEl>
                                      </p:cBhvr>
                                      <p:to x="100000" y="60000"/>
                                    </p:animScale>
                                    <p:animScale>
                                      <p:cBhvr>
                                        <p:cTn id="142" dur="145" decel="50000">
                                          <p:stCondLst>
                                            <p:cond delay="592"/>
                                          </p:stCondLst>
                                        </p:cTn>
                                        <p:tgtEl>
                                          <p:spTgt spid="2">
                                            <p:txEl>
                                              <p:pRg st="7" end="7"/>
                                            </p:txEl>
                                          </p:spTgt>
                                        </p:tgtEl>
                                      </p:cBhvr>
                                      <p:to x="100000" y="100000"/>
                                    </p:animScale>
                                    <p:animScale>
                                      <p:cBhvr>
                                        <p:cTn id="143" dur="23">
                                          <p:stCondLst>
                                            <p:cond delay="1148"/>
                                          </p:stCondLst>
                                        </p:cTn>
                                        <p:tgtEl>
                                          <p:spTgt spid="2">
                                            <p:txEl>
                                              <p:pRg st="7" end="7"/>
                                            </p:txEl>
                                          </p:spTgt>
                                        </p:tgtEl>
                                      </p:cBhvr>
                                      <p:to x="100000" y="80000"/>
                                    </p:animScale>
                                    <p:animScale>
                                      <p:cBhvr>
                                        <p:cTn id="144" dur="145" decel="50000">
                                          <p:stCondLst>
                                            <p:cond delay="1171"/>
                                          </p:stCondLst>
                                        </p:cTn>
                                        <p:tgtEl>
                                          <p:spTgt spid="2">
                                            <p:txEl>
                                              <p:pRg st="7" end="7"/>
                                            </p:txEl>
                                          </p:spTgt>
                                        </p:tgtEl>
                                      </p:cBhvr>
                                      <p:to x="100000" y="100000"/>
                                    </p:animScale>
                                    <p:animScale>
                                      <p:cBhvr>
                                        <p:cTn id="145" dur="23">
                                          <p:stCondLst>
                                            <p:cond delay="1437"/>
                                          </p:stCondLst>
                                        </p:cTn>
                                        <p:tgtEl>
                                          <p:spTgt spid="2">
                                            <p:txEl>
                                              <p:pRg st="7" end="7"/>
                                            </p:txEl>
                                          </p:spTgt>
                                        </p:tgtEl>
                                      </p:cBhvr>
                                      <p:to x="100000" y="90000"/>
                                    </p:animScale>
                                    <p:animScale>
                                      <p:cBhvr>
                                        <p:cTn id="146" dur="145" decel="50000">
                                          <p:stCondLst>
                                            <p:cond delay="1459"/>
                                          </p:stCondLst>
                                        </p:cTn>
                                        <p:tgtEl>
                                          <p:spTgt spid="2">
                                            <p:txEl>
                                              <p:pRg st="7" end="7"/>
                                            </p:txEl>
                                          </p:spTgt>
                                        </p:tgtEl>
                                      </p:cBhvr>
                                      <p:to x="100000" y="100000"/>
                                    </p:animScale>
                                    <p:animScale>
                                      <p:cBhvr>
                                        <p:cTn id="147" dur="23">
                                          <p:stCondLst>
                                            <p:cond delay="1582"/>
                                          </p:stCondLst>
                                        </p:cTn>
                                        <p:tgtEl>
                                          <p:spTgt spid="2">
                                            <p:txEl>
                                              <p:pRg st="7" end="7"/>
                                            </p:txEl>
                                          </p:spTgt>
                                        </p:tgtEl>
                                      </p:cBhvr>
                                      <p:to x="100000" y="95000"/>
                                    </p:animScale>
                                    <p:animScale>
                                      <p:cBhvr>
                                        <p:cTn id="148" dur="145" decel="50000">
                                          <p:stCondLst>
                                            <p:cond delay="1605"/>
                                          </p:stCondLst>
                                        </p:cTn>
                                        <p:tgtEl>
                                          <p:spTgt spid="2">
                                            <p:txEl>
                                              <p:pRg st="7" end="7"/>
                                            </p:txEl>
                                          </p:spTgt>
                                        </p:tgtEl>
                                      </p:cBhvr>
                                      <p:to x="100000" y="100000"/>
                                    </p:animScale>
                                  </p:childTnLst>
                                </p:cTn>
                              </p:par>
                              <p:par>
                                <p:cTn id="149" presetID="26" presetClass="entr" presetSubtype="0" fill="hold" grpId="0" nodeType="withEffect">
                                  <p:stCondLst>
                                    <p:cond delay="0"/>
                                  </p:stCondLst>
                                  <p:childTnLst>
                                    <p:set>
                                      <p:cBhvr>
                                        <p:cTn id="150" dur="1" fill="hold">
                                          <p:stCondLst>
                                            <p:cond delay="0"/>
                                          </p:stCondLst>
                                        </p:cTn>
                                        <p:tgtEl>
                                          <p:spTgt spid="2">
                                            <p:txEl>
                                              <p:pRg st="8" end="8"/>
                                            </p:txEl>
                                          </p:spTgt>
                                        </p:tgtEl>
                                        <p:attrNameLst>
                                          <p:attrName>style.visibility</p:attrName>
                                        </p:attrNameLst>
                                      </p:cBhvr>
                                      <p:to>
                                        <p:strVal val="visible"/>
                                      </p:to>
                                    </p:set>
                                    <p:animEffect transition="in" filter="wipe(down)">
                                      <p:cBhvr>
                                        <p:cTn id="151" dur="507">
                                          <p:stCondLst>
                                            <p:cond delay="0"/>
                                          </p:stCondLst>
                                        </p:cTn>
                                        <p:tgtEl>
                                          <p:spTgt spid="2">
                                            <p:txEl>
                                              <p:pRg st="8" end="8"/>
                                            </p:txEl>
                                          </p:spTgt>
                                        </p:tgtEl>
                                      </p:cBhvr>
                                    </p:animEffect>
                                    <p:anim calcmode="lin" valueType="num">
                                      <p:cBhvr>
                                        <p:cTn id="152" dur="1594" tmFilter="0,0; 0.14,0.36; 0.43,0.73; 0.71,0.91; 1.0,1.0">
                                          <p:stCondLst>
                                            <p:cond delay="0"/>
                                          </p:stCondLst>
                                        </p:cTn>
                                        <p:tgtEl>
                                          <p:spTgt spid="2">
                                            <p:txEl>
                                              <p:pRg st="8" end="8"/>
                                            </p:txEl>
                                          </p:spTgt>
                                        </p:tgtEl>
                                        <p:attrNameLst>
                                          <p:attrName>ppt_x</p:attrName>
                                        </p:attrNameLst>
                                      </p:cBhvr>
                                      <p:tavLst>
                                        <p:tav tm="0">
                                          <p:val>
                                            <p:strVal val="#ppt_x-0.25"/>
                                          </p:val>
                                        </p:tav>
                                        <p:tav tm="100000">
                                          <p:val>
                                            <p:strVal val="#ppt_x"/>
                                          </p:val>
                                        </p:tav>
                                      </p:tavLst>
                                    </p:anim>
                                    <p:anim calcmode="lin" valueType="num">
                                      <p:cBhvr>
                                        <p:cTn id="153" dur="581" tmFilter="0.0,0.0; 0.25,0.07; 0.50,0.2; 0.75,0.467; 1.0,1.0">
                                          <p:stCondLst>
                                            <p:cond delay="0"/>
                                          </p:stCondLst>
                                        </p:cTn>
                                        <p:tgtEl>
                                          <p:spTgt spid="2">
                                            <p:txEl>
                                              <p:pRg st="8" end="8"/>
                                            </p:txEl>
                                          </p:spTgt>
                                        </p:tgtEl>
                                        <p:attrNameLst>
                                          <p:attrName>ppt_y</p:attrName>
                                        </p:attrNameLst>
                                      </p:cBhvr>
                                      <p:tavLst>
                                        <p:tav tm="0" fmla="#ppt_y-sin(pi*$)/3">
                                          <p:val>
                                            <p:fltVal val="0.5"/>
                                          </p:val>
                                        </p:tav>
                                        <p:tav tm="100000">
                                          <p:val>
                                            <p:fltVal val="1"/>
                                          </p:val>
                                        </p:tav>
                                      </p:tavLst>
                                    </p:anim>
                                    <p:anim calcmode="lin" valueType="num">
                                      <p:cBhvr>
                                        <p:cTn id="154" dur="581" tmFilter="0, 0; 0.125,0.2665; 0.25,0.4; 0.375,0.465; 0.5,0.5;  0.625,0.535; 0.75,0.6; 0.875,0.7335; 1,1">
                                          <p:stCondLst>
                                            <p:cond delay="581"/>
                                          </p:stCondLst>
                                        </p:cTn>
                                        <p:tgtEl>
                                          <p:spTgt spid="2">
                                            <p:txEl>
                                              <p:pRg st="8" end="8"/>
                                            </p:txEl>
                                          </p:spTgt>
                                        </p:tgtEl>
                                        <p:attrNameLst>
                                          <p:attrName>ppt_y</p:attrName>
                                        </p:attrNameLst>
                                      </p:cBhvr>
                                      <p:tavLst>
                                        <p:tav tm="0" fmla="#ppt_y-sin(pi*$)/9">
                                          <p:val>
                                            <p:fltVal val="0"/>
                                          </p:val>
                                        </p:tav>
                                        <p:tav tm="100000">
                                          <p:val>
                                            <p:fltVal val="1"/>
                                          </p:val>
                                        </p:tav>
                                      </p:tavLst>
                                    </p:anim>
                                    <p:anim calcmode="lin" valueType="num">
                                      <p:cBhvr>
                                        <p:cTn id="155" dur="290" tmFilter="0, 0; 0.125,0.2665; 0.25,0.4; 0.375,0.465; 0.5,0.5;  0.625,0.535; 0.75,0.6; 0.875,0.7335; 1,1">
                                          <p:stCondLst>
                                            <p:cond delay="1159"/>
                                          </p:stCondLst>
                                        </p:cTn>
                                        <p:tgtEl>
                                          <p:spTgt spid="2">
                                            <p:txEl>
                                              <p:pRg st="8" end="8"/>
                                            </p:txEl>
                                          </p:spTgt>
                                        </p:tgtEl>
                                        <p:attrNameLst>
                                          <p:attrName>ppt_y</p:attrName>
                                        </p:attrNameLst>
                                      </p:cBhvr>
                                      <p:tavLst>
                                        <p:tav tm="0" fmla="#ppt_y-sin(pi*$)/27">
                                          <p:val>
                                            <p:fltVal val="0"/>
                                          </p:val>
                                        </p:tav>
                                        <p:tav tm="100000">
                                          <p:val>
                                            <p:fltVal val="1"/>
                                          </p:val>
                                        </p:tav>
                                      </p:tavLst>
                                    </p:anim>
                                    <p:anim calcmode="lin" valueType="num">
                                      <p:cBhvr>
                                        <p:cTn id="156" dur="144" tmFilter="0, 0; 0.125,0.2665; 0.25,0.4; 0.375,0.465; 0.5,0.5;  0.625,0.535; 0.75,0.6; 0.875,0.7335; 1,1">
                                          <p:stCondLst>
                                            <p:cond delay="1449"/>
                                          </p:stCondLst>
                                        </p:cTn>
                                        <p:tgtEl>
                                          <p:spTgt spid="2">
                                            <p:txEl>
                                              <p:pRg st="8" end="8"/>
                                            </p:txEl>
                                          </p:spTgt>
                                        </p:tgtEl>
                                        <p:attrNameLst>
                                          <p:attrName>ppt_y</p:attrName>
                                        </p:attrNameLst>
                                      </p:cBhvr>
                                      <p:tavLst>
                                        <p:tav tm="0" fmla="#ppt_y-sin(pi*$)/81">
                                          <p:val>
                                            <p:fltVal val="0"/>
                                          </p:val>
                                        </p:tav>
                                        <p:tav tm="100000">
                                          <p:val>
                                            <p:fltVal val="1"/>
                                          </p:val>
                                        </p:tav>
                                      </p:tavLst>
                                    </p:anim>
                                    <p:animScale>
                                      <p:cBhvr>
                                        <p:cTn id="157" dur="23">
                                          <p:stCondLst>
                                            <p:cond delay="569"/>
                                          </p:stCondLst>
                                        </p:cTn>
                                        <p:tgtEl>
                                          <p:spTgt spid="2">
                                            <p:txEl>
                                              <p:pRg st="8" end="8"/>
                                            </p:txEl>
                                          </p:spTgt>
                                        </p:tgtEl>
                                      </p:cBhvr>
                                      <p:to x="100000" y="60000"/>
                                    </p:animScale>
                                    <p:animScale>
                                      <p:cBhvr>
                                        <p:cTn id="158" dur="145" decel="50000">
                                          <p:stCondLst>
                                            <p:cond delay="592"/>
                                          </p:stCondLst>
                                        </p:cTn>
                                        <p:tgtEl>
                                          <p:spTgt spid="2">
                                            <p:txEl>
                                              <p:pRg st="8" end="8"/>
                                            </p:txEl>
                                          </p:spTgt>
                                        </p:tgtEl>
                                      </p:cBhvr>
                                      <p:to x="100000" y="100000"/>
                                    </p:animScale>
                                    <p:animScale>
                                      <p:cBhvr>
                                        <p:cTn id="159" dur="23">
                                          <p:stCondLst>
                                            <p:cond delay="1148"/>
                                          </p:stCondLst>
                                        </p:cTn>
                                        <p:tgtEl>
                                          <p:spTgt spid="2">
                                            <p:txEl>
                                              <p:pRg st="8" end="8"/>
                                            </p:txEl>
                                          </p:spTgt>
                                        </p:tgtEl>
                                      </p:cBhvr>
                                      <p:to x="100000" y="80000"/>
                                    </p:animScale>
                                    <p:animScale>
                                      <p:cBhvr>
                                        <p:cTn id="160" dur="145" decel="50000">
                                          <p:stCondLst>
                                            <p:cond delay="1171"/>
                                          </p:stCondLst>
                                        </p:cTn>
                                        <p:tgtEl>
                                          <p:spTgt spid="2">
                                            <p:txEl>
                                              <p:pRg st="8" end="8"/>
                                            </p:txEl>
                                          </p:spTgt>
                                        </p:tgtEl>
                                      </p:cBhvr>
                                      <p:to x="100000" y="100000"/>
                                    </p:animScale>
                                    <p:animScale>
                                      <p:cBhvr>
                                        <p:cTn id="161" dur="23">
                                          <p:stCondLst>
                                            <p:cond delay="1437"/>
                                          </p:stCondLst>
                                        </p:cTn>
                                        <p:tgtEl>
                                          <p:spTgt spid="2">
                                            <p:txEl>
                                              <p:pRg st="8" end="8"/>
                                            </p:txEl>
                                          </p:spTgt>
                                        </p:tgtEl>
                                      </p:cBhvr>
                                      <p:to x="100000" y="90000"/>
                                    </p:animScale>
                                    <p:animScale>
                                      <p:cBhvr>
                                        <p:cTn id="162" dur="145" decel="50000">
                                          <p:stCondLst>
                                            <p:cond delay="1459"/>
                                          </p:stCondLst>
                                        </p:cTn>
                                        <p:tgtEl>
                                          <p:spTgt spid="2">
                                            <p:txEl>
                                              <p:pRg st="8" end="8"/>
                                            </p:txEl>
                                          </p:spTgt>
                                        </p:tgtEl>
                                      </p:cBhvr>
                                      <p:to x="100000" y="100000"/>
                                    </p:animScale>
                                    <p:animScale>
                                      <p:cBhvr>
                                        <p:cTn id="163" dur="23">
                                          <p:stCondLst>
                                            <p:cond delay="1582"/>
                                          </p:stCondLst>
                                        </p:cTn>
                                        <p:tgtEl>
                                          <p:spTgt spid="2">
                                            <p:txEl>
                                              <p:pRg st="8" end="8"/>
                                            </p:txEl>
                                          </p:spTgt>
                                        </p:tgtEl>
                                      </p:cBhvr>
                                      <p:to x="100000" y="95000"/>
                                    </p:animScale>
                                    <p:animScale>
                                      <p:cBhvr>
                                        <p:cTn id="164" dur="145" decel="50000">
                                          <p:stCondLst>
                                            <p:cond delay="1605"/>
                                          </p:stCondLst>
                                        </p:cTn>
                                        <p:tgtEl>
                                          <p:spTgt spid="2">
                                            <p:txEl>
                                              <p:pRg st="8" end="8"/>
                                            </p:txEl>
                                          </p:spTgt>
                                        </p:tgtEl>
                                      </p:cBhvr>
                                      <p:to x="100000" y="100000"/>
                                    </p:animScale>
                                  </p:childTnLst>
                                </p:cTn>
                              </p:par>
                              <p:par>
                                <p:cTn id="165" presetID="26" presetClass="entr" presetSubtype="0" fill="hold" grpId="0" nodeType="withEffect">
                                  <p:stCondLst>
                                    <p:cond delay="0"/>
                                  </p:stCondLst>
                                  <p:childTnLst>
                                    <p:set>
                                      <p:cBhvr>
                                        <p:cTn id="166" dur="1" fill="hold">
                                          <p:stCondLst>
                                            <p:cond delay="0"/>
                                          </p:stCondLst>
                                        </p:cTn>
                                        <p:tgtEl>
                                          <p:spTgt spid="2">
                                            <p:txEl>
                                              <p:pRg st="9" end="9"/>
                                            </p:txEl>
                                          </p:spTgt>
                                        </p:tgtEl>
                                        <p:attrNameLst>
                                          <p:attrName>style.visibility</p:attrName>
                                        </p:attrNameLst>
                                      </p:cBhvr>
                                      <p:to>
                                        <p:strVal val="visible"/>
                                      </p:to>
                                    </p:set>
                                    <p:animEffect transition="in" filter="wipe(down)">
                                      <p:cBhvr>
                                        <p:cTn id="167" dur="507">
                                          <p:stCondLst>
                                            <p:cond delay="0"/>
                                          </p:stCondLst>
                                        </p:cTn>
                                        <p:tgtEl>
                                          <p:spTgt spid="2">
                                            <p:txEl>
                                              <p:pRg st="9" end="9"/>
                                            </p:txEl>
                                          </p:spTgt>
                                        </p:tgtEl>
                                      </p:cBhvr>
                                    </p:animEffect>
                                    <p:anim calcmode="lin" valueType="num">
                                      <p:cBhvr>
                                        <p:cTn id="168" dur="1594" tmFilter="0,0; 0.14,0.36; 0.43,0.73; 0.71,0.91; 1.0,1.0">
                                          <p:stCondLst>
                                            <p:cond delay="0"/>
                                          </p:stCondLst>
                                        </p:cTn>
                                        <p:tgtEl>
                                          <p:spTgt spid="2">
                                            <p:txEl>
                                              <p:pRg st="9" end="9"/>
                                            </p:txEl>
                                          </p:spTgt>
                                        </p:tgtEl>
                                        <p:attrNameLst>
                                          <p:attrName>ppt_x</p:attrName>
                                        </p:attrNameLst>
                                      </p:cBhvr>
                                      <p:tavLst>
                                        <p:tav tm="0">
                                          <p:val>
                                            <p:strVal val="#ppt_x-0.25"/>
                                          </p:val>
                                        </p:tav>
                                        <p:tav tm="100000">
                                          <p:val>
                                            <p:strVal val="#ppt_x"/>
                                          </p:val>
                                        </p:tav>
                                      </p:tavLst>
                                    </p:anim>
                                    <p:anim calcmode="lin" valueType="num">
                                      <p:cBhvr>
                                        <p:cTn id="169" dur="581" tmFilter="0.0,0.0; 0.25,0.07; 0.50,0.2; 0.75,0.467; 1.0,1.0">
                                          <p:stCondLst>
                                            <p:cond delay="0"/>
                                          </p:stCondLst>
                                        </p:cTn>
                                        <p:tgtEl>
                                          <p:spTgt spid="2">
                                            <p:txEl>
                                              <p:pRg st="9" end="9"/>
                                            </p:txEl>
                                          </p:spTgt>
                                        </p:tgtEl>
                                        <p:attrNameLst>
                                          <p:attrName>ppt_y</p:attrName>
                                        </p:attrNameLst>
                                      </p:cBhvr>
                                      <p:tavLst>
                                        <p:tav tm="0" fmla="#ppt_y-sin(pi*$)/3">
                                          <p:val>
                                            <p:fltVal val="0.5"/>
                                          </p:val>
                                        </p:tav>
                                        <p:tav tm="100000">
                                          <p:val>
                                            <p:fltVal val="1"/>
                                          </p:val>
                                        </p:tav>
                                      </p:tavLst>
                                    </p:anim>
                                    <p:anim calcmode="lin" valueType="num">
                                      <p:cBhvr>
                                        <p:cTn id="170" dur="581" tmFilter="0, 0; 0.125,0.2665; 0.25,0.4; 0.375,0.465; 0.5,0.5;  0.625,0.535; 0.75,0.6; 0.875,0.7335; 1,1">
                                          <p:stCondLst>
                                            <p:cond delay="581"/>
                                          </p:stCondLst>
                                        </p:cTn>
                                        <p:tgtEl>
                                          <p:spTgt spid="2">
                                            <p:txEl>
                                              <p:pRg st="9" end="9"/>
                                            </p:txEl>
                                          </p:spTgt>
                                        </p:tgtEl>
                                        <p:attrNameLst>
                                          <p:attrName>ppt_y</p:attrName>
                                        </p:attrNameLst>
                                      </p:cBhvr>
                                      <p:tavLst>
                                        <p:tav tm="0" fmla="#ppt_y-sin(pi*$)/9">
                                          <p:val>
                                            <p:fltVal val="0"/>
                                          </p:val>
                                        </p:tav>
                                        <p:tav tm="100000">
                                          <p:val>
                                            <p:fltVal val="1"/>
                                          </p:val>
                                        </p:tav>
                                      </p:tavLst>
                                    </p:anim>
                                    <p:anim calcmode="lin" valueType="num">
                                      <p:cBhvr>
                                        <p:cTn id="171" dur="290" tmFilter="0, 0; 0.125,0.2665; 0.25,0.4; 0.375,0.465; 0.5,0.5;  0.625,0.535; 0.75,0.6; 0.875,0.7335; 1,1">
                                          <p:stCondLst>
                                            <p:cond delay="1159"/>
                                          </p:stCondLst>
                                        </p:cTn>
                                        <p:tgtEl>
                                          <p:spTgt spid="2">
                                            <p:txEl>
                                              <p:pRg st="9" end="9"/>
                                            </p:txEl>
                                          </p:spTgt>
                                        </p:tgtEl>
                                        <p:attrNameLst>
                                          <p:attrName>ppt_y</p:attrName>
                                        </p:attrNameLst>
                                      </p:cBhvr>
                                      <p:tavLst>
                                        <p:tav tm="0" fmla="#ppt_y-sin(pi*$)/27">
                                          <p:val>
                                            <p:fltVal val="0"/>
                                          </p:val>
                                        </p:tav>
                                        <p:tav tm="100000">
                                          <p:val>
                                            <p:fltVal val="1"/>
                                          </p:val>
                                        </p:tav>
                                      </p:tavLst>
                                    </p:anim>
                                    <p:anim calcmode="lin" valueType="num">
                                      <p:cBhvr>
                                        <p:cTn id="172" dur="144" tmFilter="0, 0; 0.125,0.2665; 0.25,0.4; 0.375,0.465; 0.5,0.5;  0.625,0.535; 0.75,0.6; 0.875,0.7335; 1,1">
                                          <p:stCondLst>
                                            <p:cond delay="1449"/>
                                          </p:stCondLst>
                                        </p:cTn>
                                        <p:tgtEl>
                                          <p:spTgt spid="2">
                                            <p:txEl>
                                              <p:pRg st="9" end="9"/>
                                            </p:txEl>
                                          </p:spTgt>
                                        </p:tgtEl>
                                        <p:attrNameLst>
                                          <p:attrName>ppt_y</p:attrName>
                                        </p:attrNameLst>
                                      </p:cBhvr>
                                      <p:tavLst>
                                        <p:tav tm="0" fmla="#ppt_y-sin(pi*$)/81">
                                          <p:val>
                                            <p:fltVal val="0"/>
                                          </p:val>
                                        </p:tav>
                                        <p:tav tm="100000">
                                          <p:val>
                                            <p:fltVal val="1"/>
                                          </p:val>
                                        </p:tav>
                                      </p:tavLst>
                                    </p:anim>
                                    <p:animScale>
                                      <p:cBhvr>
                                        <p:cTn id="173" dur="23">
                                          <p:stCondLst>
                                            <p:cond delay="569"/>
                                          </p:stCondLst>
                                        </p:cTn>
                                        <p:tgtEl>
                                          <p:spTgt spid="2">
                                            <p:txEl>
                                              <p:pRg st="9" end="9"/>
                                            </p:txEl>
                                          </p:spTgt>
                                        </p:tgtEl>
                                      </p:cBhvr>
                                      <p:to x="100000" y="60000"/>
                                    </p:animScale>
                                    <p:animScale>
                                      <p:cBhvr>
                                        <p:cTn id="174" dur="145" decel="50000">
                                          <p:stCondLst>
                                            <p:cond delay="592"/>
                                          </p:stCondLst>
                                        </p:cTn>
                                        <p:tgtEl>
                                          <p:spTgt spid="2">
                                            <p:txEl>
                                              <p:pRg st="9" end="9"/>
                                            </p:txEl>
                                          </p:spTgt>
                                        </p:tgtEl>
                                      </p:cBhvr>
                                      <p:to x="100000" y="100000"/>
                                    </p:animScale>
                                    <p:animScale>
                                      <p:cBhvr>
                                        <p:cTn id="175" dur="23">
                                          <p:stCondLst>
                                            <p:cond delay="1148"/>
                                          </p:stCondLst>
                                        </p:cTn>
                                        <p:tgtEl>
                                          <p:spTgt spid="2">
                                            <p:txEl>
                                              <p:pRg st="9" end="9"/>
                                            </p:txEl>
                                          </p:spTgt>
                                        </p:tgtEl>
                                      </p:cBhvr>
                                      <p:to x="100000" y="80000"/>
                                    </p:animScale>
                                    <p:animScale>
                                      <p:cBhvr>
                                        <p:cTn id="176" dur="145" decel="50000">
                                          <p:stCondLst>
                                            <p:cond delay="1171"/>
                                          </p:stCondLst>
                                        </p:cTn>
                                        <p:tgtEl>
                                          <p:spTgt spid="2">
                                            <p:txEl>
                                              <p:pRg st="9" end="9"/>
                                            </p:txEl>
                                          </p:spTgt>
                                        </p:tgtEl>
                                      </p:cBhvr>
                                      <p:to x="100000" y="100000"/>
                                    </p:animScale>
                                    <p:animScale>
                                      <p:cBhvr>
                                        <p:cTn id="177" dur="23">
                                          <p:stCondLst>
                                            <p:cond delay="1437"/>
                                          </p:stCondLst>
                                        </p:cTn>
                                        <p:tgtEl>
                                          <p:spTgt spid="2">
                                            <p:txEl>
                                              <p:pRg st="9" end="9"/>
                                            </p:txEl>
                                          </p:spTgt>
                                        </p:tgtEl>
                                      </p:cBhvr>
                                      <p:to x="100000" y="90000"/>
                                    </p:animScale>
                                    <p:animScale>
                                      <p:cBhvr>
                                        <p:cTn id="178" dur="145" decel="50000">
                                          <p:stCondLst>
                                            <p:cond delay="1459"/>
                                          </p:stCondLst>
                                        </p:cTn>
                                        <p:tgtEl>
                                          <p:spTgt spid="2">
                                            <p:txEl>
                                              <p:pRg st="9" end="9"/>
                                            </p:txEl>
                                          </p:spTgt>
                                        </p:tgtEl>
                                      </p:cBhvr>
                                      <p:to x="100000" y="100000"/>
                                    </p:animScale>
                                    <p:animScale>
                                      <p:cBhvr>
                                        <p:cTn id="179" dur="23">
                                          <p:stCondLst>
                                            <p:cond delay="1582"/>
                                          </p:stCondLst>
                                        </p:cTn>
                                        <p:tgtEl>
                                          <p:spTgt spid="2">
                                            <p:txEl>
                                              <p:pRg st="9" end="9"/>
                                            </p:txEl>
                                          </p:spTgt>
                                        </p:tgtEl>
                                      </p:cBhvr>
                                      <p:to x="100000" y="95000"/>
                                    </p:animScale>
                                    <p:animScale>
                                      <p:cBhvr>
                                        <p:cTn id="180" dur="145" decel="50000">
                                          <p:stCondLst>
                                            <p:cond delay="1605"/>
                                          </p:stCondLst>
                                        </p:cTn>
                                        <p:tgtEl>
                                          <p:spTgt spid="2">
                                            <p:txEl>
                                              <p:pRg st="9" end="9"/>
                                            </p:txEl>
                                          </p:spTgt>
                                        </p:tgtEl>
                                      </p:cBhvr>
                                      <p:to x="100000" y="100000"/>
                                    </p:animScale>
                                  </p:childTnLst>
                                </p:cTn>
                              </p:par>
                              <p:par>
                                <p:cTn id="181" presetID="26" presetClass="entr" presetSubtype="0" fill="hold" grpId="0" nodeType="withEffect">
                                  <p:stCondLst>
                                    <p:cond delay="0"/>
                                  </p:stCondLst>
                                  <p:childTnLst>
                                    <p:set>
                                      <p:cBhvr>
                                        <p:cTn id="182" dur="1" fill="hold">
                                          <p:stCondLst>
                                            <p:cond delay="0"/>
                                          </p:stCondLst>
                                        </p:cTn>
                                        <p:tgtEl>
                                          <p:spTgt spid="2">
                                            <p:txEl>
                                              <p:pRg st="10" end="10"/>
                                            </p:txEl>
                                          </p:spTgt>
                                        </p:tgtEl>
                                        <p:attrNameLst>
                                          <p:attrName>style.visibility</p:attrName>
                                        </p:attrNameLst>
                                      </p:cBhvr>
                                      <p:to>
                                        <p:strVal val="visible"/>
                                      </p:to>
                                    </p:set>
                                    <p:animEffect transition="in" filter="wipe(down)">
                                      <p:cBhvr>
                                        <p:cTn id="183" dur="507">
                                          <p:stCondLst>
                                            <p:cond delay="0"/>
                                          </p:stCondLst>
                                        </p:cTn>
                                        <p:tgtEl>
                                          <p:spTgt spid="2">
                                            <p:txEl>
                                              <p:pRg st="10" end="10"/>
                                            </p:txEl>
                                          </p:spTgt>
                                        </p:tgtEl>
                                      </p:cBhvr>
                                    </p:animEffect>
                                    <p:anim calcmode="lin" valueType="num">
                                      <p:cBhvr>
                                        <p:cTn id="184" dur="1594" tmFilter="0,0; 0.14,0.36; 0.43,0.73; 0.71,0.91; 1.0,1.0">
                                          <p:stCondLst>
                                            <p:cond delay="0"/>
                                          </p:stCondLst>
                                        </p:cTn>
                                        <p:tgtEl>
                                          <p:spTgt spid="2">
                                            <p:txEl>
                                              <p:pRg st="10" end="10"/>
                                            </p:txEl>
                                          </p:spTgt>
                                        </p:tgtEl>
                                        <p:attrNameLst>
                                          <p:attrName>ppt_x</p:attrName>
                                        </p:attrNameLst>
                                      </p:cBhvr>
                                      <p:tavLst>
                                        <p:tav tm="0">
                                          <p:val>
                                            <p:strVal val="#ppt_x-0.25"/>
                                          </p:val>
                                        </p:tav>
                                        <p:tav tm="100000">
                                          <p:val>
                                            <p:strVal val="#ppt_x"/>
                                          </p:val>
                                        </p:tav>
                                      </p:tavLst>
                                    </p:anim>
                                    <p:anim calcmode="lin" valueType="num">
                                      <p:cBhvr>
                                        <p:cTn id="185" dur="581" tmFilter="0.0,0.0; 0.25,0.07; 0.50,0.2; 0.75,0.467; 1.0,1.0">
                                          <p:stCondLst>
                                            <p:cond delay="0"/>
                                          </p:stCondLst>
                                        </p:cTn>
                                        <p:tgtEl>
                                          <p:spTgt spid="2">
                                            <p:txEl>
                                              <p:pRg st="10" end="10"/>
                                            </p:txEl>
                                          </p:spTgt>
                                        </p:tgtEl>
                                        <p:attrNameLst>
                                          <p:attrName>ppt_y</p:attrName>
                                        </p:attrNameLst>
                                      </p:cBhvr>
                                      <p:tavLst>
                                        <p:tav tm="0" fmla="#ppt_y-sin(pi*$)/3">
                                          <p:val>
                                            <p:fltVal val="0.5"/>
                                          </p:val>
                                        </p:tav>
                                        <p:tav tm="100000">
                                          <p:val>
                                            <p:fltVal val="1"/>
                                          </p:val>
                                        </p:tav>
                                      </p:tavLst>
                                    </p:anim>
                                    <p:anim calcmode="lin" valueType="num">
                                      <p:cBhvr>
                                        <p:cTn id="186" dur="581" tmFilter="0, 0; 0.125,0.2665; 0.25,0.4; 0.375,0.465; 0.5,0.5;  0.625,0.535; 0.75,0.6; 0.875,0.7335; 1,1">
                                          <p:stCondLst>
                                            <p:cond delay="581"/>
                                          </p:stCondLst>
                                        </p:cTn>
                                        <p:tgtEl>
                                          <p:spTgt spid="2">
                                            <p:txEl>
                                              <p:pRg st="10" end="10"/>
                                            </p:txEl>
                                          </p:spTgt>
                                        </p:tgtEl>
                                        <p:attrNameLst>
                                          <p:attrName>ppt_y</p:attrName>
                                        </p:attrNameLst>
                                      </p:cBhvr>
                                      <p:tavLst>
                                        <p:tav tm="0" fmla="#ppt_y-sin(pi*$)/9">
                                          <p:val>
                                            <p:fltVal val="0"/>
                                          </p:val>
                                        </p:tav>
                                        <p:tav tm="100000">
                                          <p:val>
                                            <p:fltVal val="1"/>
                                          </p:val>
                                        </p:tav>
                                      </p:tavLst>
                                    </p:anim>
                                    <p:anim calcmode="lin" valueType="num">
                                      <p:cBhvr>
                                        <p:cTn id="187" dur="290" tmFilter="0, 0; 0.125,0.2665; 0.25,0.4; 0.375,0.465; 0.5,0.5;  0.625,0.535; 0.75,0.6; 0.875,0.7335; 1,1">
                                          <p:stCondLst>
                                            <p:cond delay="1159"/>
                                          </p:stCondLst>
                                        </p:cTn>
                                        <p:tgtEl>
                                          <p:spTgt spid="2">
                                            <p:txEl>
                                              <p:pRg st="10" end="10"/>
                                            </p:txEl>
                                          </p:spTgt>
                                        </p:tgtEl>
                                        <p:attrNameLst>
                                          <p:attrName>ppt_y</p:attrName>
                                        </p:attrNameLst>
                                      </p:cBhvr>
                                      <p:tavLst>
                                        <p:tav tm="0" fmla="#ppt_y-sin(pi*$)/27">
                                          <p:val>
                                            <p:fltVal val="0"/>
                                          </p:val>
                                        </p:tav>
                                        <p:tav tm="100000">
                                          <p:val>
                                            <p:fltVal val="1"/>
                                          </p:val>
                                        </p:tav>
                                      </p:tavLst>
                                    </p:anim>
                                    <p:anim calcmode="lin" valueType="num">
                                      <p:cBhvr>
                                        <p:cTn id="188" dur="144" tmFilter="0, 0; 0.125,0.2665; 0.25,0.4; 0.375,0.465; 0.5,0.5;  0.625,0.535; 0.75,0.6; 0.875,0.7335; 1,1">
                                          <p:stCondLst>
                                            <p:cond delay="1449"/>
                                          </p:stCondLst>
                                        </p:cTn>
                                        <p:tgtEl>
                                          <p:spTgt spid="2">
                                            <p:txEl>
                                              <p:pRg st="10" end="10"/>
                                            </p:txEl>
                                          </p:spTgt>
                                        </p:tgtEl>
                                        <p:attrNameLst>
                                          <p:attrName>ppt_y</p:attrName>
                                        </p:attrNameLst>
                                      </p:cBhvr>
                                      <p:tavLst>
                                        <p:tav tm="0" fmla="#ppt_y-sin(pi*$)/81">
                                          <p:val>
                                            <p:fltVal val="0"/>
                                          </p:val>
                                        </p:tav>
                                        <p:tav tm="100000">
                                          <p:val>
                                            <p:fltVal val="1"/>
                                          </p:val>
                                        </p:tav>
                                      </p:tavLst>
                                    </p:anim>
                                    <p:animScale>
                                      <p:cBhvr>
                                        <p:cTn id="189" dur="23">
                                          <p:stCondLst>
                                            <p:cond delay="569"/>
                                          </p:stCondLst>
                                        </p:cTn>
                                        <p:tgtEl>
                                          <p:spTgt spid="2">
                                            <p:txEl>
                                              <p:pRg st="10" end="10"/>
                                            </p:txEl>
                                          </p:spTgt>
                                        </p:tgtEl>
                                      </p:cBhvr>
                                      <p:to x="100000" y="60000"/>
                                    </p:animScale>
                                    <p:animScale>
                                      <p:cBhvr>
                                        <p:cTn id="190" dur="145" decel="50000">
                                          <p:stCondLst>
                                            <p:cond delay="592"/>
                                          </p:stCondLst>
                                        </p:cTn>
                                        <p:tgtEl>
                                          <p:spTgt spid="2">
                                            <p:txEl>
                                              <p:pRg st="10" end="10"/>
                                            </p:txEl>
                                          </p:spTgt>
                                        </p:tgtEl>
                                      </p:cBhvr>
                                      <p:to x="100000" y="100000"/>
                                    </p:animScale>
                                    <p:animScale>
                                      <p:cBhvr>
                                        <p:cTn id="191" dur="23">
                                          <p:stCondLst>
                                            <p:cond delay="1148"/>
                                          </p:stCondLst>
                                        </p:cTn>
                                        <p:tgtEl>
                                          <p:spTgt spid="2">
                                            <p:txEl>
                                              <p:pRg st="10" end="10"/>
                                            </p:txEl>
                                          </p:spTgt>
                                        </p:tgtEl>
                                      </p:cBhvr>
                                      <p:to x="100000" y="80000"/>
                                    </p:animScale>
                                    <p:animScale>
                                      <p:cBhvr>
                                        <p:cTn id="192" dur="145" decel="50000">
                                          <p:stCondLst>
                                            <p:cond delay="1171"/>
                                          </p:stCondLst>
                                        </p:cTn>
                                        <p:tgtEl>
                                          <p:spTgt spid="2">
                                            <p:txEl>
                                              <p:pRg st="10" end="10"/>
                                            </p:txEl>
                                          </p:spTgt>
                                        </p:tgtEl>
                                      </p:cBhvr>
                                      <p:to x="100000" y="100000"/>
                                    </p:animScale>
                                    <p:animScale>
                                      <p:cBhvr>
                                        <p:cTn id="193" dur="23">
                                          <p:stCondLst>
                                            <p:cond delay="1437"/>
                                          </p:stCondLst>
                                        </p:cTn>
                                        <p:tgtEl>
                                          <p:spTgt spid="2">
                                            <p:txEl>
                                              <p:pRg st="10" end="10"/>
                                            </p:txEl>
                                          </p:spTgt>
                                        </p:tgtEl>
                                      </p:cBhvr>
                                      <p:to x="100000" y="90000"/>
                                    </p:animScale>
                                    <p:animScale>
                                      <p:cBhvr>
                                        <p:cTn id="194" dur="145" decel="50000">
                                          <p:stCondLst>
                                            <p:cond delay="1459"/>
                                          </p:stCondLst>
                                        </p:cTn>
                                        <p:tgtEl>
                                          <p:spTgt spid="2">
                                            <p:txEl>
                                              <p:pRg st="10" end="10"/>
                                            </p:txEl>
                                          </p:spTgt>
                                        </p:tgtEl>
                                      </p:cBhvr>
                                      <p:to x="100000" y="100000"/>
                                    </p:animScale>
                                    <p:animScale>
                                      <p:cBhvr>
                                        <p:cTn id="195" dur="23">
                                          <p:stCondLst>
                                            <p:cond delay="1582"/>
                                          </p:stCondLst>
                                        </p:cTn>
                                        <p:tgtEl>
                                          <p:spTgt spid="2">
                                            <p:txEl>
                                              <p:pRg st="10" end="10"/>
                                            </p:txEl>
                                          </p:spTgt>
                                        </p:tgtEl>
                                      </p:cBhvr>
                                      <p:to x="100000" y="95000"/>
                                    </p:animScale>
                                    <p:animScale>
                                      <p:cBhvr>
                                        <p:cTn id="196" dur="145" decel="50000">
                                          <p:stCondLst>
                                            <p:cond delay="1605"/>
                                          </p:stCondLst>
                                        </p:cTn>
                                        <p:tgtEl>
                                          <p:spTgt spid="2">
                                            <p:txEl>
                                              <p:pRg st="10" end="10"/>
                                            </p:txEl>
                                          </p:spTgt>
                                        </p:tgtEl>
                                      </p:cBhvr>
                                      <p:to x="100000" y="100000"/>
                                    </p:animScale>
                                  </p:childTnLst>
                                </p:cTn>
                              </p:par>
                              <p:par>
                                <p:cTn id="197" presetID="26" presetClass="entr" presetSubtype="0" fill="hold" grpId="0" nodeType="withEffect">
                                  <p:stCondLst>
                                    <p:cond delay="0"/>
                                  </p:stCondLst>
                                  <p:childTnLst>
                                    <p:set>
                                      <p:cBhvr>
                                        <p:cTn id="198" dur="1" fill="hold">
                                          <p:stCondLst>
                                            <p:cond delay="0"/>
                                          </p:stCondLst>
                                        </p:cTn>
                                        <p:tgtEl>
                                          <p:spTgt spid="2">
                                            <p:txEl>
                                              <p:pRg st="11" end="11"/>
                                            </p:txEl>
                                          </p:spTgt>
                                        </p:tgtEl>
                                        <p:attrNameLst>
                                          <p:attrName>style.visibility</p:attrName>
                                        </p:attrNameLst>
                                      </p:cBhvr>
                                      <p:to>
                                        <p:strVal val="visible"/>
                                      </p:to>
                                    </p:set>
                                    <p:animEffect transition="in" filter="wipe(down)">
                                      <p:cBhvr>
                                        <p:cTn id="199" dur="507">
                                          <p:stCondLst>
                                            <p:cond delay="0"/>
                                          </p:stCondLst>
                                        </p:cTn>
                                        <p:tgtEl>
                                          <p:spTgt spid="2">
                                            <p:txEl>
                                              <p:pRg st="11" end="11"/>
                                            </p:txEl>
                                          </p:spTgt>
                                        </p:tgtEl>
                                      </p:cBhvr>
                                    </p:animEffect>
                                    <p:anim calcmode="lin" valueType="num">
                                      <p:cBhvr>
                                        <p:cTn id="200" dur="1594" tmFilter="0,0; 0.14,0.36; 0.43,0.73; 0.71,0.91; 1.0,1.0">
                                          <p:stCondLst>
                                            <p:cond delay="0"/>
                                          </p:stCondLst>
                                        </p:cTn>
                                        <p:tgtEl>
                                          <p:spTgt spid="2">
                                            <p:txEl>
                                              <p:pRg st="11" end="11"/>
                                            </p:txEl>
                                          </p:spTgt>
                                        </p:tgtEl>
                                        <p:attrNameLst>
                                          <p:attrName>ppt_x</p:attrName>
                                        </p:attrNameLst>
                                      </p:cBhvr>
                                      <p:tavLst>
                                        <p:tav tm="0">
                                          <p:val>
                                            <p:strVal val="#ppt_x-0.25"/>
                                          </p:val>
                                        </p:tav>
                                        <p:tav tm="100000">
                                          <p:val>
                                            <p:strVal val="#ppt_x"/>
                                          </p:val>
                                        </p:tav>
                                      </p:tavLst>
                                    </p:anim>
                                    <p:anim calcmode="lin" valueType="num">
                                      <p:cBhvr>
                                        <p:cTn id="201" dur="581" tmFilter="0.0,0.0; 0.25,0.07; 0.50,0.2; 0.75,0.467; 1.0,1.0">
                                          <p:stCondLst>
                                            <p:cond delay="0"/>
                                          </p:stCondLst>
                                        </p:cTn>
                                        <p:tgtEl>
                                          <p:spTgt spid="2">
                                            <p:txEl>
                                              <p:pRg st="11" end="11"/>
                                            </p:txEl>
                                          </p:spTgt>
                                        </p:tgtEl>
                                        <p:attrNameLst>
                                          <p:attrName>ppt_y</p:attrName>
                                        </p:attrNameLst>
                                      </p:cBhvr>
                                      <p:tavLst>
                                        <p:tav tm="0" fmla="#ppt_y-sin(pi*$)/3">
                                          <p:val>
                                            <p:fltVal val="0.5"/>
                                          </p:val>
                                        </p:tav>
                                        <p:tav tm="100000">
                                          <p:val>
                                            <p:fltVal val="1"/>
                                          </p:val>
                                        </p:tav>
                                      </p:tavLst>
                                    </p:anim>
                                    <p:anim calcmode="lin" valueType="num">
                                      <p:cBhvr>
                                        <p:cTn id="202" dur="581" tmFilter="0, 0; 0.125,0.2665; 0.25,0.4; 0.375,0.465; 0.5,0.5;  0.625,0.535; 0.75,0.6; 0.875,0.7335; 1,1">
                                          <p:stCondLst>
                                            <p:cond delay="581"/>
                                          </p:stCondLst>
                                        </p:cTn>
                                        <p:tgtEl>
                                          <p:spTgt spid="2">
                                            <p:txEl>
                                              <p:pRg st="11" end="11"/>
                                            </p:txEl>
                                          </p:spTgt>
                                        </p:tgtEl>
                                        <p:attrNameLst>
                                          <p:attrName>ppt_y</p:attrName>
                                        </p:attrNameLst>
                                      </p:cBhvr>
                                      <p:tavLst>
                                        <p:tav tm="0" fmla="#ppt_y-sin(pi*$)/9">
                                          <p:val>
                                            <p:fltVal val="0"/>
                                          </p:val>
                                        </p:tav>
                                        <p:tav tm="100000">
                                          <p:val>
                                            <p:fltVal val="1"/>
                                          </p:val>
                                        </p:tav>
                                      </p:tavLst>
                                    </p:anim>
                                    <p:anim calcmode="lin" valueType="num">
                                      <p:cBhvr>
                                        <p:cTn id="203" dur="290" tmFilter="0, 0; 0.125,0.2665; 0.25,0.4; 0.375,0.465; 0.5,0.5;  0.625,0.535; 0.75,0.6; 0.875,0.7335; 1,1">
                                          <p:stCondLst>
                                            <p:cond delay="1159"/>
                                          </p:stCondLst>
                                        </p:cTn>
                                        <p:tgtEl>
                                          <p:spTgt spid="2">
                                            <p:txEl>
                                              <p:pRg st="11" end="11"/>
                                            </p:txEl>
                                          </p:spTgt>
                                        </p:tgtEl>
                                        <p:attrNameLst>
                                          <p:attrName>ppt_y</p:attrName>
                                        </p:attrNameLst>
                                      </p:cBhvr>
                                      <p:tavLst>
                                        <p:tav tm="0" fmla="#ppt_y-sin(pi*$)/27">
                                          <p:val>
                                            <p:fltVal val="0"/>
                                          </p:val>
                                        </p:tav>
                                        <p:tav tm="100000">
                                          <p:val>
                                            <p:fltVal val="1"/>
                                          </p:val>
                                        </p:tav>
                                      </p:tavLst>
                                    </p:anim>
                                    <p:anim calcmode="lin" valueType="num">
                                      <p:cBhvr>
                                        <p:cTn id="204" dur="144" tmFilter="0, 0; 0.125,0.2665; 0.25,0.4; 0.375,0.465; 0.5,0.5;  0.625,0.535; 0.75,0.6; 0.875,0.7335; 1,1">
                                          <p:stCondLst>
                                            <p:cond delay="1449"/>
                                          </p:stCondLst>
                                        </p:cTn>
                                        <p:tgtEl>
                                          <p:spTgt spid="2">
                                            <p:txEl>
                                              <p:pRg st="11" end="11"/>
                                            </p:txEl>
                                          </p:spTgt>
                                        </p:tgtEl>
                                        <p:attrNameLst>
                                          <p:attrName>ppt_y</p:attrName>
                                        </p:attrNameLst>
                                      </p:cBhvr>
                                      <p:tavLst>
                                        <p:tav tm="0" fmla="#ppt_y-sin(pi*$)/81">
                                          <p:val>
                                            <p:fltVal val="0"/>
                                          </p:val>
                                        </p:tav>
                                        <p:tav tm="100000">
                                          <p:val>
                                            <p:fltVal val="1"/>
                                          </p:val>
                                        </p:tav>
                                      </p:tavLst>
                                    </p:anim>
                                    <p:animScale>
                                      <p:cBhvr>
                                        <p:cTn id="205" dur="23">
                                          <p:stCondLst>
                                            <p:cond delay="569"/>
                                          </p:stCondLst>
                                        </p:cTn>
                                        <p:tgtEl>
                                          <p:spTgt spid="2">
                                            <p:txEl>
                                              <p:pRg st="11" end="11"/>
                                            </p:txEl>
                                          </p:spTgt>
                                        </p:tgtEl>
                                      </p:cBhvr>
                                      <p:to x="100000" y="60000"/>
                                    </p:animScale>
                                    <p:animScale>
                                      <p:cBhvr>
                                        <p:cTn id="206" dur="145" decel="50000">
                                          <p:stCondLst>
                                            <p:cond delay="592"/>
                                          </p:stCondLst>
                                        </p:cTn>
                                        <p:tgtEl>
                                          <p:spTgt spid="2">
                                            <p:txEl>
                                              <p:pRg st="11" end="11"/>
                                            </p:txEl>
                                          </p:spTgt>
                                        </p:tgtEl>
                                      </p:cBhvr>
                                      <p:to x="100000" y="100000"/>
                                    </p:animScale>
                                    <p:animScale>
                                      <p:cBhvr>
                                        <p:cTn id="207" dur="23">
                                          <p:stCondLst>
                                            <p:cond delay="1148"/>
                                          </p:stCondLst>
                                        </p:cTn>
                                        <p:tgtEl>
                                          <p:spTgt spid="2">
                                            <p:txEl>
                                              <p:pRg st="11" end="11"/>
                                            </p:txEl>
                                          </p:spTgt>
                                        </p:tgtEl>
                                      </p:cBhvr>
                                      <p:to x="100000" y="80000"/>
                                    </p:animScale>
                                    <p:animScale>
                                      <p:cBhvr>
                                        <p:cTn id="208" dur="145" decel="50000">
                                          <p:stCondLst>
                                            <p:cond delay="1171"/>
                                          </p:stCondLst>
                                        </p:cTn>
                                        <p:tgtEl>
                                          <p:spTgt spid="2">
                                            <p:txEl>
                                              <p:pRg st="11" end="11"/>
                                            </p:txEl>
                                          </p:spTgt>
                                        </p:tgtEl>
                                      </p:cBhvr>
                                      <p:to x="100000" y="100000"/>
                                    </p:animScale>
                                    <p:animScale>
                                      <p:cBhvr>
                                        <p:cTn id="209" dur="23">
                                          <p:stCondLst>
                                            <p:cond delay="1437"/>
                                          </p:stCondLst>
                                        </p:cTn>
                                        <p:tgtEl>
                                          <p:spTgt spid="2">
                                            <p:txEl>
                                              <p:pRg st="11" end="11"/>
                                            </p:txEl>
                                          </p:spTgt>
                                        </p:tgtEl>
                                      </p:cBhvr>
                                      <p:to x="100000" y="90000"/>
                                    </p:animScale>
                                    <p:animScale>
                                      <p:cBhvr>
                                        <p:cTn id="210" dur="145" decel="50000">
                                          <p:stCondLst>
                                            <p:cond delay="1459"/>
                                          </p:stCondLst>
                                        </p:cTn>
                                        <p:tgtEl>
                                          <p:spTgt spid="2">
                                            <p:txEl>
                                              <p:pRg st="11" end="11"/>
                                            </p:txEl>
                                          </p:spTgt>
                                        </p:tgtEl>
                                      </p:cBhvr>
                                      <p:to x="100000" y="100000"/>
                                    </p:animScale>
                                    <p:animScale>
                                      <p:cBhvr>
                                        <p:cTn id="211" dur="23">
                                          <p:stCondLst>
                                            <p:cond delay="1582"/>
                                          </p:stCondLst>
                                        </p:cTn>
                                        <p:tgtEl>
                                          <p:spTgt spid="2">
                                            <p:txEl>
                                              <p:pRg st="11" end="11"/>
                                            </p:txEl>
                                          </p:spTgt>
                                        </p:tgtEl>
                                      </p:cBhvr>
                                      <p:to x="100000" y="95000"/>
                                    </p:animScale>
                                    <p:animScale>
                                      <p:cBhvr>
                                        <p:cTn id="212" dur="145" decel="50000">
                                          <p:stCondLst>
                                            <p:cond delay="1605"/>
                                          </p:stCondLst>
                                        </p:cTn>
                                        <p:tgtEl>
                                          <p:spTgt spid="2">
                                            <p:txEl>
                                              <p:pRg st="11" end="11"/>
                                            </p:txEl>
                                          </p:spTgt>
                                        </p:tgtEl>
                                      </p:cBhvr>
                                      <p:to x="100000" y="100000"/>
                                    </p:animScale>
                                  </p:childTnLst>
                                </p:cTn>
                              </p:par>
                              <p:par>
                                <p:cTn id="213" presetID="26" presetClass="entr" presetSubtype="0" fill="hold" grpId="0" nodeType="withEffect">
                                  <p:stCondLst>
                                    <p:cond delay="0"/>
                                  </p:stCondLst>
                                  <p:childTnLst>
                                    <p:set>
                                      <p:cBhvr>
                                        <p:cTn id="214" dur="1" fill="hold">
                                          <p:stCondLst>
                                            <p:cond delay="0"/>
                                          </p:stCondLst>
                                        </p:cTn>
                                        <p:tgtEl>
                                          <p:spTgt spid="2">
                                            <p:txEl>
                                              <p:pRg st="12" end="12"/>
                                            </p:txEl>
                                          </p:spTgt>
                                        </p:tgtEl>
                                        <p:attrNameLst>
                                          <p:attrName>style.visibility</p:attrName>
                                        </p:attrNameLst>
                                      </p:cBhvr>
                                      <p:to>
                                        <p:strVal val="visible"/>
                                      </p:to>
                                    </p:set>
                                    <p:animEffect transition="in" filter="wipe(down)">
                                      <p:cBhvr>
                                        <p:cTn id="215" dur="507">
                                          <p:stCondLst>
                                            <p:cond delay="0"/>
                                          </p:stCondLst>
                                        </p:cTn>
                                        <p:tgtEl>
                                          <p:spTgt spid="2">
                                            <p:txEl>
                                              <p:pRg st="12" end="12"/>
                                            </p:txEl>
                                          </p:spTgt>
                                        </p:tgtEl>
                                      </p:cBhvr>
                                    </p:animEffect>
                                    <p:anim calcmode="lin" valueType="num">
                                      <p:cBhvr>
                                        <p:cTn id="216" dur="1594" tmFilter="0,0; 0.14,0.36; 0.43,0.73; 0.71,0.91; 1.0,1.0">
                                          <p:stCondLst>
                                            <p:cond delay="0"/>
                                          </p:stCondLst>
                                        </p:cTn>
                                        <p:tgtEl>
                                          <p:spTgt spid="2">
                                            <p:txEl>
                                              <p:pRg st="12" end="12"/>
                                            </p:txEl>
                                          </p:spTgt>
                                        </p:tgtEl>
                                        <p:attrNameLst>
                                          <p:attrName>ppt_x</p:attrName>
                                        </p:attrNameLst>
                                      </p:cBhvr>
                                      <p:tavLst>
                                        <p:tav tm="0">
                                          <p:val>
                                            <p:strVal val="#ppt_x-0.25"/>
                                          </p:val>
                                        </p:tav>
                                        <p:tav tm="100000">
                                          <p:val>
                                            <p:strVal val="#ppt_x"/>
                                          </p:val>
                                        </p:tav>
                                      </p:tavLst>
                                    </p:anim>
                                    <p:anim calcmode="lin" valueType="num">
                                      <p:cBhvr>
                                        <p:cTn id="217" dur="581" tmFilter="0.0,0.0; 0.25,0.07; 0.50,0.2; 0.75,0.467; 1.0,1.0">
                                          <p:stCondLst>
                                            <p:cond delay="0"/>
                                          </p:stCondLst>
                                        </p:cTn>
                                        <p:tgtEl>
                                          <p:spTgt spid="2">
                                            <p:txEl>
                                              <p:pRg st="12" end="12"/>
                                            </p:txEl>
                                          </p:spTgt>
                                        </p:tgtEl>
                                        <p:attrNameLst>
                                          <p:attrName>ppt_y</p:attrName>
                                        </p:attrNameLst>
                                      </p:cBhvr>
                                      <p:tavLst>
                                        <p:tav tm="0" fmla="#ppt_y-sin(pi*$)/3">
                                          <p:val>
                                            <p:fltVal val="0.5"/>
                                          </p:val>
                                        </p:tav>
                                        <p:tav tm="100000">
                                          <p:val>
                                            <p:fltVal val="1"/>
                                          </p:val>
                                        </p:tav>
                                      </p:tavLst>
                                    </p:anim>
                                    <p:anim calcmode="lin" valueType="num">
                                      <p:cBhvr>
                                        <p:cTn id="218" dur="581" tmFilter="0, 0; 0.125,0.2665; 0.25,0.4; 0.375,0.465; 0.5,0.5;  0.625,0.535; 0.75,0.6; 0.875,0.7335; 1,1">
                                          <p:stCondLst>
                                            <p:cond delay="581"/>
                                          </p:stCondLst>
                                        </p:cTn>
                                        <p:tgtEl>
                                          <p:spTgt spid="2">
                                            <p:txEl>
                                              <p:pRg st="12" end="12"/>
                                            </p:txEl>
                                          </p:spTgt>
                                        </p:tgtEl>
                                        <p:attrNameLst>
                                          <p:attrName>ppt_y</p:attrName>
                                        </p:attrNameLst>
                                      </p:cBhvr>
                                      <p:tavLst>
                                        <p:tav tm="0" fmla="#ppt_y-sin(pi*$)/9">
                                          <p:val>
                                            <p:fltVal val="0"/>
                                          </p:val>
                                        </p:tav>
                                        <p:tav tm="100000">
                                          <p:val>
                                            <p:fltVal val="1"/>
                                          </p:val>
                                        </p:tav>
                                      </p:tavLst>
                                    </p:anim>
                                    <p:anim calcmode="lin" valueType="num">
                                      <p:cBhvr>
                                        <p:cTn id="219" dur="290" tmFilter="0, 0; 0.125,0.2665; 0.25,0.4; 0.375,0.465; 0.5,0.5;  0.625,0.535; 0.75,0.6; 0.875,0.7335; 1,1">
                                          <p:stCondLst>
                                            <p:cond delay="1159"/>
                                          </p:stCondLst>
                                        </p:cTn>
                                        <p:tgtEl>
                                          <p:spTgt spid="2">
                                            <p:txEl>
                                              <p:pRg st="12" end="12"/>
                                            </p:txEl>
                                          </p:spTgt>
                                        </p:tgtEl>
                                        <p:attrNameLst>
                                          <p:attrName>ppt_y</p:attrName>
                                        </p:attrNameLst>
                                      </p:cBhvr>
                                      <p:tavLst>
                                        <p:tav tm="0" fmla="#ppt_y-sin(pi*$)/27">
                                          <p:val>
                                            <p:fltVal val="0"/>
                                          </p:val>
                                        </p:tav>
                                        <p:tav tm="100000">
                                          <p:val>
                                            <p:fltVal val="1"/>
                                          </p:val>
                                        </p:tav>
                                      </p:tavLst>
                                    </p:anim>
                                    <p:anim calcmode="lin" valueType="num">
                                      <p:cBhvr>
                                        <p:cTn id="220" dur="144" tmFilter="0, 0; 0.125,0.2665; 0.25,0.4; 0.375,0.465; 0.5,0.5;  0.625,0.535; 0.75,0.6; 0.875,0.7335; 1,1">
                                          <p:stCondLst>
                                            <p:cond delay="1449"/>
                                          </p:stCondLst>
                                        </p:cTn>
                                        <p:tgtEl>
                                          <p:spTgt spid="2">
                                            <p:txEl>
                                              <p:pRg st="12" end="12"/>
                                            </p:txEl>
                                          </p:spTgt>
                                        </p:tgtEl>
                                        <p:attrNameLst>
                                          <p:attrName>ppt_y</p:attrName>
                                        </p:attrNameLst>
                                      </p:cBhvr>
                                      <p:tavLst>
                                        <p:tav tm="0" fmla="#ppt_y-sin(pi*$)/81">
                                          <p:val>
                                            <p:fltVal val="0"/>
                                          </p:val>
                                        </p:tav>
                                        <p:tav tm="100000">
                                          <p:val>
                                            <p:fltVal val="1"/>
                                          </p:val>
                                        </p:tav>
                                      </p:tavLst>
                                    </p:anim>
                                    <p:animScale>
                                      <p:cBhvr>
                                        <p:cTn id="221" dur="23">
                                          <p:stCondLst>
                                            <p:cond delay="569"/>
                                          </p:stCondLst>
                                        </p:cTn>
                                        <p:tgtEl>
                                          <p:spTgt spid="2">
                                            <p:txEl>
                                              <p:pRg st="12" end="12"/>
                                            </p:txEl>
                                          </p:spTgt>
                                        </p:tgtEl>
                                      </p:cBhvr>
                                      <p:to x="100000" y="60000"/>
                                    </p:animScale>
                                    <p:animScale>
                                      <p:cBhvr>
                                        <p:cTn id="222" dur="145" decel="50000">
                                          <p:stCondLst>
                                            <p:cond delay="592"/>
                                          </p:stCondLst>
                                        </p:cTn>
                                        <p:tgtEl>
                                          <p:spTgt spid="2">
                                            <p:txEl>
                                              <p:pRg st="12" end="12"/>
                                            </p:txEl>
                                          </p:spTgt>
                                        </p:tgtEl>
                                      </p:cBhvr>
                                      <p:to x="100000" y="100000"/>
                                    </p:animScale>
                                    <p:animScale>
                                      <p:cBhvr>
                                        <p:cTn id="223" dur="23">
                                          <p:stCondLst>
                                            <p:cond delay="1148"/>
                                          </p:stCondLst>
                                        </p:cTn>
                                        <p:tgtEl>
                                          <p:spTgt spid="2">
                                            <p:txEl>
                                              <p:pRg st="12" end="12"/>
                                            </p:txEl>
                                          </p:spTgt>
                                        </p:tgtEl>
                                      </p:cBhvr>
                                      <p:to x="100000" y="80000"/>
                                    </p:animScale>
                                    <p:animScale>
                                      <p:cBhvr>
                                        <p:cTn id="224" dur="145" decel="50000">
                                          <p:stCondLst>
                                            <p:cond delay="1171"/>
                                          </p:stCondLst>
                                        </p:cTn>
                                        <p:tgtEl>
                                          <p:spTgt spid="2">
                                            <p:txEl>
                                              <p:pRg st="12" end="12"/>
                                            </p:txEl>
                                          </p:spTgt>
                                        </p:tgtEl>
                                      </p:cBhvr>
                                      <p:to x="100000" y="100000"/>
                                    </p:animScale>
                                    <p:animScale>
                                      <p:cBhvr>
                                        <p:cTn id="225" dur="23">
                                          <p:stCondLst>
                                            <p:cond delay="1437"/>
                                          </p:stCondLst>
                                        </p:cTn>
                                        <p:tgtEl>
                                          <p:spTgt spid="2">
                                            <p:txEl>
                                              <p:pRg st="12" end="12"/>
                                            </p:txEl>
                                          </p:spTgt>
                                        </p:tgtEl>
                                      </p:cBhvr>
                                      <p:to x="100000" y="90000"/>
                                    </p:animScale>
                                    <p:animScale>
                                      <p:cBhvr>
                                        <p:cTn id="226" dur="145" decel="50000">
                                          <p:stCondLst>
                                            <p:cond delay="1459"/>
                                          </p:stCondLst>
                                        </p:cTn>
                                        <p:tgtEl>
                                          <p:spTgt spid="2">
                                            <p:txEl>
                                              <p:pRg st="12" end="12"/>
                                            </p:txEl>
                                          </p:spTgt>
                                        </p:tgtEl>
                                      </p:cBhvr>
                                      <p:to x="100000" y="100000"/>
                                    </p:animScale>
                                    <p:animScale>
                                      <p:cBhvr>
                                        <p:cTn id="227" dur="23">
                                          <p:stCondLst>
                                            <p:cond delay="1582"/>
                                          </p:stCondLst>
                                        </p:cTn>
                                        <p:tgtEl>
                                          <p:spTgt spid="2">
                                            <p:txEl>
                                              <p:pRg st="12" end="12"/>
                                            </p:txEl>
                                          </p:spTgt>
                                        </p:tgtEl>
                                      </p:cBhvr>
                                      <p:to x="100000" y="95000"/>
                                    </p:animScale>
                                    <p:animScale>
                                      <p:cBhvr>
                                        <p:cTn id="228" dur="145" decel="50000">
                                          <p:stCondLst>
                                            <p:cond delay="1605"/>
                                          </p:stCondLst>
                                        </p:cTn>
                                        <p:tgtEl>
                                          <p:spTgt spid="2">
                                            <p:txEl>
                                              <p:pRg st="12" end="1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allAtOnce"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l-GR" dirty="0"/>
              <a:t>Ο τόπος εγκατάστασης του τουριστικού γραφείου αποτελεί πολύ σημαντικό παράγοντα. </a:t>
            </a:r>
          </a:p>
          <a:p>
            <a:r>
              <a:rPr lang="el-GR" dirty="0" smtClean="0"/>
              <a:t>Ο </a:t>
            </a:r>
            <a:r>
              <a:rPr lang="el-GR" dirty="0"/>
              <a:t>εξοπλισμός του τουριστικού γραφείου αποτελεί απαραίτητο εργαλείο για την διενέργεια των δραστηριοτήτων του. </a:t>
            </a:r>
            <a:endParaRPr lang="el-GR" dirty="0" smtClean="0"/>
          </a:p>
          <a:p>
            <a:r>
              <a:rPr lang="el-GR" dirty="0"/>
              <a:t>Ο ειδικός εξοπλισμός αφορά τα ηλεκτρονικά συστήματα κρατήσεων. Η αναγκαιότητα ύπαρξης ηλεκτρονικού συστήματος κρατήσεων διευκολύνει στην εξυπηρέτηση και τον έλεγχο του συνόλου των κρατήσεων. </a:t>
            </a:r>
            <a:endParaRPr lang="el-GR" dirty="0" smtClean="0"/>
          </a:p>
          <a:p>
            <a:r>
              <a:rPr lang="el-GR" dirty="0"/>
              <a:t>Για το πιο σύστημα κρατήσεων θα επιλέξει κάθε γραφείο διακρίνεται από τις ιδιαιτερότητες που έχει το κάθε σύστημα και τι εξυπηρετεί το κάθε γραφείο</a:t>
            </a:r>
            <a:r>
              <a:rPr lang="el-GR" dirty="0" smtClean="0"/>
              <a:t>.</a:t>
            </a:r>
          </a:p>
          <a:p>
            <a:endParaRPr lang="el-GR" dirty="0"/>
          </a:p>
          <a:p>
            <a:endParaRPr lang="el-GR" dirty="0" smtClean="0"/>
          </a:p>
          <a:p>
            <a:endParaRPr lang="el-GR" dirty="0"/>
          </a:p>
          <a:p>
            <a:endParaRPr lang="el-GR" dirty="0"/>
          </a:p>
        </p:txBody>
      </p:sp>
      <p:sp>
        <p:nvSpPr>
          <p:cNvPr id="3" name="Title 2"/>
          <p:cNvSpPr>
            <a:spLocks noGrp="1"/>
          </p:cNvSpPr>
          <p:nvPr>
            <p:ph type="title"/>
          </p:nvPr>
        </p:nvSpPr>
        <p:spPr>
          <a:xfrm>
            <a:off x="457200" y="274638"/>
            <a:ext cx="8229600" cy="922114"/>
          </a:xfrm>
        </p:spPr>
        <p:txBody>
          <a:bodyPr>
            <a:normAutofit fontScale="90000"/>
          </a:bodyPr>
          <a:lstStyle/>
          <a:p>
            <a:pPr algn="ctr"/>
            <a:r>
              <a:rPr lang="el-GR" dirty="0"/>
              <a:t>ΙΔΡΥΣΗ ΤΟΥΡΙΣΤΙΚΟΥ ΠΡΑΚΤΟΡΕΙΟΥ</a:t>
            </a:r>
          </a:p>
        </p:txBody>
      </p:sp>
    </p:spTree>
    <p:extLst>
      <p:ext uri="{BB962C8B-B14F-4D97-AF65-F5344CB8AC3E}">
        <p14:creationId xmlns:p14="http://schemas.microsoft.com/office/powerpoint/2010/main" val="207861175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750"/>
                                        <p:tgtEl>
                                          <p:spTgt spid="2">
                                            <p:txEl>
                                              <p:pRg st="0" end="0"/>
                                            </p:txEl>
                                          </p:spTgt>
                                        </p:tgtEl>
                                      </p:cBhvr>
                                    </p:animEffect>
                                    <p:anim calcmode="lin" valueType="num">
                                      <p:cBhvr>
                                        <p:cTn id="8" dur="75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75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750"/>
                                        <p:tgtEl>
                                          <p:spTgt spid="2">
                                            <p:txEl>
                                              <p:pRg st="1" end="1"/>
                                            </p:txEl>
                                          </p:spTgt>
                                        </p:tgtEl>
                                      </p:cBhvr>
                                    </p:animEffect>
                                    <p:anim calcmode="lin" valueType="num">
                                      <p:cBhvr>
                                        <p:cTn id="15" dur="75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75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750"/>
                                        <p:tgtEl>
                                          <p:spTgt spid="2">
                                            <p:txEl>
                                              <p:pRg st="2" end="2"/>
                                            </p:txEl>
                                          </p:spTgt>
                                        </p:tgtEl>
                                      </p:cBhvr>
                                    </p:animEffect>
                                    <p:anim calcmode="lin" valueType="num">
                                      <p:cBhvr>
                                        <p:cTn id="22" dur="75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3" dur="75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2">
                                            <p:txEl>
                                              <p:pRg st="3" end="3"/>
                                            </p:txEl>
                                          </p:spTgt>
                                        </p:tgtEl>
                                        <p:attrNameLst>
                                          <p:attrName>style.visibility</p:attrName>
                                        </p:attrNameLst>
                                      </p:cBhvr>
                                      <p:to>
                                        <p:strVal val="visible"/>
                                      </p:to>
                                    </p:set>
                                    <p:animEffect transition="in" filter="fade">
                                      <p:cBhvr>
                                        <p:cTn id="28" dur="750"/>
                                        <p:tgtEl>
                                          <p:spTgt spid="2">
                                            <p:txEl>
                                              <p:pRg st="3" end="3"/>
                                            </p:txEl>
                                          </p:spTgt>
                                        </p:tgtEl>
                                      </p:cBhvr>
                                    </p:animEffect>
                                    <p:anim calcmode="lin" valueType="num">
                                      <p:cBhvr>
                                        <p:cTn id="29" dur="75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30" dur="75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755984"/>
          </a:xfrm>
        </p:spPr>
        <p:txBody>
          <a:bodyPr>
            <a:normAutofit fontScale="92500" lnSpcReduction="20000"/>
          </a:bodyPr>
          <a:lstStyle/>
          <a:p>
            <a:r>
              <a:rPr lang="el-GR" dirty="0"/>
              <a:t>Πολιτική του τουριστικού μάρκετινγκ αποτελεί το σύνολο ποσοτικών και ποιοτικών στόχων, οι οποίοι μέσω της στρατηγικής είναι ικανοί να πραγματοποιηθούν. </a:t>
            </a:r>
            <a:endParaRPr lang="el-GR" dirty="0" smtClean="0"/>
          </a:p>
          <a:p>
            <a:r>
              <a:rPr lang="el-GR" dirty="0" smtClean="0"/>
              <a:t>Το τουριστικό προιόν είναι οι υπηρεσίες που χρησιμοποιούνται από τους τουρίστες.</a:t>
            </a:r>
          </a:p>
          <a:p>
            <a:r>
              <a:rPr lang="el-GR" dirty="0"/>
              <a:t>Ο κύκλος ζωής ενός τουριστικού προϊόντος αποστέλλεται από τα πέντε στάδια τα οποία είναι</a:t>
            </a:r>
            <a:r>
              <a:rPr lang="el-GR" dirty="0" smtClean="0"/>
              <a:t>:</a:t>
            </a:r>
          </a:p>
          <a:p>
            <a:pPr>
              <a:buClr>
                <a:schemeClr val="tx1"/>
              </a:buClr>
              <a:buFont typeface="Wingdings" pitchFamily="2" charset="2"/>
              <a:buChar char="q"/>
            </a:pPr>
            <a:endParaRPr lang="el-GR" dirty="0"/>
          </a:p>
          <a:p>
            <a:pPr>
              <a:buClr>
                <a:schemeClr val="tx1"/>
              </a:buClr>
              <a:buFont typeface="Wingdings" pitchFamily="2" charset="2"/>
              <a:buChar char="q"/>
            </a:pPr>
            <a:r>
              <a:rPr lang="el-GR" dirty="0" smtClean="0"/>
              <a:t>Η Εισαγωγή</a:t>
            </a:r>
          </a:p>
          <a:p>
            <a:pPr>
              <a:buClr>
                <a:schemeClr val="tx1"/>
              </a:buClr>
              <a:buFont typeface="Wingdings" pitchFamily="2" charset="2"/>
              <a:buChar char="q"/>
            </a:pPr>
            <a:r>
              <a:rPr lang="el-GR" dirty="0"/>
              <a:t>Η </a:t>
            </a:r>
            <a:r>
              <a:rPr lang="el-GR" dirty="0" smtClean="0"/>
              <a:t>ανάπτυξη</a:t>
            </a:r>
            <a:r>
              <a:rPr lang="el-GR" dirty="0"/>
              <a:t> </a:t>
            </a:r>
          </a:p>
          <a:p>
            <a:pPr>
              <a:buClr>
                <a:schemeClr val="tx1"/>
              </a:buClr>
              <a:buFont typeface="Wingdings" pitchFamily="2" charset="2"/>
              <a:buChar char="q"/>
            </a:pPr>
            <a:r>
              <a:rPr lang="el-GR" dirty="0"/>
              <a:t>Η </a:t>
            </a:r>
            <a:r>
              <a:rPr lang="el-GR" dirty="0" smtClean="0"/>
              <a:t>ωρίμανση</a:t>
            </a:r>
          </a:p>
          <a:p>
            <a:pPr>
              <a:buClr>
                <a:schemeClr val="tx1"/>
              </a:buClr>
              <a:buFont typeface="Wingdings" pitchFamily="2" charset="2"/>
              <a:buChar char="q"/>
            </a:pPr>
            <a:r>
              <a:rPr lang="el-GR" dirty="0"/>
              <a:t>Ο κορεσμός</a:t>
            </a:r>
          </a:p>
          <a:p>
            <a:pPr>
              <a:buClr>
                <a:schemeClr val="tx1"/>
              </a:buClr>
              <a:buFont typeface="Wingdings" pitchFamily="2" charset="2"/>
              <a:buChar char="q"/>
            </a:pPr>
            <a:r>
              <a:rPr lang="el-GR" dirty="0"/>
              <a:t>Η παρακμή</a:t>
            </a:r>
          </a:p>
          <a:p>
            <a:endParaRPr lang="el-GR" dirty="0"/>
          </a:p>
          <a:p>
            <a:endParaRPr lang="el-GR" dirty="0"/>
          </a:p>
          <a:p>
            <a:endParaRPr lang="el-GR" dirty="0"/>
          </a:p>
        </p:txBody>
      </p:sp>
      <p:sp>
        <p:nvSpPr>
          <p:cNvPr id="3" name="Title 2"/>
          <p:cNvSpPr>
            <a:spLocks noGrp="1"/>
          </p:cNvSpPr>
          <p:nvPr>
            <p:ph type="title"/>
          </p:nvPr>
        </p:nvSpPr>
        <p:spPr>
          <a:xfrm>
            <a:off x="457200" y="274638"/>
            <a:ext cx="8229600" cy="634082"/>
          </a:xfrm>
        </p:spPr>
        <p:txBody>
          <a:bodyPr>
            <a:normAutofit fontScale="90000"/>
          </a:bodyPr>
          <a:lstStyle/>
          <a:p>
            <a:pPr algn="ctr"/>
            <a:r>
              <a:rPr lang="el-GR" dirty="0">
                <a:effectLst/>
              </a:rPr>
              <a:t>ΤΟ ΜΑΡΚΕΤΙΝΓΚ ΤΟΥ ΤΟΥΡΙΣΤΙΚΟΥ </a:t>
            </a:r>
            <a:r>
              <a:rPr lang="el-GR" dirty="0" smtClean="0">
                <a:effectLst/>
              </a:rPr>
              <a:t>ΠΡΑΚΤΟΡΕΙΟΥ</a:t>
            </a:r>
            <a:endParaRPr lang="el-GR" dirty="0"/>
          </a:p>
        </p:txBody>
      </p:sp>
    </p:spTree>
    <p:extLst>
      <p:ext uri="{BB962C8B-B14F-4D97-AF65-F5344CB8AC3E}">
        <p14:creationId xmlns:p14="http://schemas.microsoft.com/office/powerpoint/2010/main" val="328879071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barn(inVertical)">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barn(inVertical)">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barn(inVertical)">
                                      <p:cBhvr>
                                        <p:cTn id="22" dur="500"/>
                                        <p:tgtEl>
                                          <p:spTgt spid="2">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barn(inVertical)">
                                      <p:cBhvr>
                                        <p:cTn id="27" dur="500"/>
                                        <p:tgtEl>
                                          <p:spTgt spid="2">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2">
                                            <p:txEl>
                                              <p:pRg st="6" end="6"/>
                                            </p:txEl>
                                          </p:spTgt>
                                        </p:tgtEl>
                                        <p:attrNameLst>
                                          <p:attrName>style.visibility</p:attrName>
                                        </p:attrNameLst>
                                      </p:cBhvr>
                                      <p:to>
                                        <p:strVal val="visible"/>
                                      </p:to>
                                    </p:set>
                                    <p:animEffect transition="in" filter="barn(inVertical)">
                                      <p:cBhvr>
                                        <p:cTn id="32" dur="500"/>
                                        <p:tgtEl>
                                          <p:spTgt spid="2">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2">
                                            <p:txEl>
                                              <p:pRg st="7" end="7"/>
                                            </p:txEl>
                                          </p:spTgt>
                                        </p:tgtEl>
                                        <p:attrNameLst>
                                          <p:attrName>style.visibility</p:attrName>
                                        </p:attrNameLst>
                                      </p:cBhvr>
                                      <p:to>
                                        <p:strVal val="visible"/>
                                      </p:to>
                                    </p:set>
                                    <p:animEffect transition="in" filter="barn(inVertical)">
                                      <p:cBhvr>
                                        <p:cTn id="37" dur="500"/>
                                        <p:tgtEl>
                                          <p:spTgt spid="2">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grpId="0" nodeType="clickEffect">
                                  <p:stCondLst>
                                    <p:cond delay="0"/>
                                  </p:stCondLst>
                                  <p:childTnLst>
                                    <p:set>
                                      <p:cBhvr>
                                        <p:cTn id="41" dur="1" fill="hold">
                                          <p:stCondLst>
                                            <p:cond delay="0"/>
                                          </p:stCondLst>
                                        </p:cTn>
                                        <p:tgtEl>
                                          <p:spTgt spid="2">
                                            <p:txEl>
                                              <p:pRg st="8" end="8"/>
                                            </p:txEl>
                                          </p:spTgt>
                                        </p:tgtEl>
                                        <p:attrNameLst>
                                          <p:attrName>style.visibility</p:attrName>
                                        </p:attrNameLst>
                                      </p:cBhvr>
                                      <p:to>
                                        <p:strVal val="visible"/>
                                      </p:to>
                                    </p:set>
                                    <p:animEffect transition="in" filter="barn(inVertical)">
                                      <p:cBhvr>
                                        <p:cTn id="42"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588794185"/>
              </p:ext>
            </p:extLst>
          </p:nvPr>
        </p:nvGraphicFramePr>
        <p:xfrm>
          <a:off x="1187625" y="1700809"/>
          <a:ext cx="6740727" cy="4372610"/>
        </p:xfrm>
        <a:graphic>
          <a:graphicData uri="http://schemas.openxmlformats.org/drawingml/2006/table">
            <a:tbl>
              <a:tblPr>
                <a:tableStyleId>{08FB837D-C827-4EFA-A057-4D05807E0F7C}</a:tableStyleId>
              </a:tblPr>
              <a:tblGrid>
                <a:gridCol w="1680299"/>
                <a:gridCol w="1680997"/>
                <a:gridCol w="1680299"/>
                <a:gridCol w="1699132"/>
              </a:tblGrid>
              <a:tr h="367296">
                <a:tc gridSpan="4">
                  <a:txBody>
                    <a:bodyPr/>
                    <a:lstStyle/>
                    <a:p>
                      <a:pPr algn="ctr">
                        <a:lnSpc>
                          <a:spcPct val="150000"/>
                        </a:lnSpc>
                        <a:spcAft>
                          <a:spcPts val="0"/>
                        </a:spcAft>
                      </a:pPr>
                      <a:r>
                        <a:rPr lang="el-GR" sz="1600" kern="50" dirty="0">
                          <a:effectLst/>
                        </a:rPr>
                        <a:t>Τιμή πώλησης προϊόντος</a:t>
                      </a:r>
                      <a:endParaRPr lang="el-GR" sz="1600" kern="50" dirty="0">
                        <a:effectLst/>
                        <a:latin typeface="Times New Roman"/>
                        <a:ea typeface="Andale Sans UI"/>
                      </a:endParaRPr>
                    </a:p>
                  </a:txBody>
                  <a:tcPr marL="34925" marR="34925" marT="34925" marB="34925"/>
                </a:tc>
                <a:tc hMerge="1">
                  <a:txBody>
                    <a:bodyPr/>
                    <a:lstStyle/>
                    <a:p>
                      <a:endParaRPr lang="el-GR"/>
                    </a:p>
                  </a:txBody>
                  <a:tcPr/>
                </a:tc>
                <a:tc hMerge="1">
                  <a:txBody>
                    <a:bodyPr/>
                    <a:lstStyle/>
                    <a:p>
                      <a:endParaRPr lang="el-GR"/>
                    </a:p>
                  </a:txBody>
                  <a:tcPr/>
                </a:tc>
                <a:tc hMerge="1">
                  <a:txBody>
                    <a:bodyPr/>
                    <a:lstStyle/>
                    <a:p>
                      <a:endParaRPr lang="el-GR"/>
                    </a:p>
                  </a:txBody>
                  <a:tcPr/>
                </a:tc>
              </a:tr>
              <a:tr h="367296">
                <a:tc>
                  <a:txBody>
                    <a:bodyPr/>
                    <a:lstStyle/>
                    <a:p>
                      <a:pPr algn="ctr">
                        <a:lnSpc>
                          <a:spcPct val="150000"/>
                        </a:lnSpc>
                        <a:spcAft>
                          <a:spcPts val="0"/>
                        </a:spcAft>
                      </a:pPr>
                      <a:r>
                        <a:rPr lang="el-GR" sz="1600" kern="50">
                          <a:effectLst/>
                        </a:rPr>
                        <a:t> </a:t>
                      </a:r>
                      <a:endParaRPr lang="el-GR" sz="1600" kern="50">
                        <a:effectLst/>
                        <a:latin typeface="Times New Roman"/>
                        <a:ea typeface="Andale Sans UI"/>
                      </a:endParaRPr>
                    </a:p>
                  </a:txBody>
                  <a:tcPr marL="34925" marR="34925" marT="34925" marB="34925"/>
                </a:tc>
                <a:tc>
                  <a:txBody>
                    <a:bodyPr/>
                    <a:lstStyle/>
                    <a:p>
                      <a:pPr algn="ctr">
                        <a:lnSpc>
                          <a:spcPct val="150000"/>
                        </a:lnSpc>
                        <a:spcAft>
                          <a:spcPts val="0"/>
                        </a:spcAft>
                      </a:pPr>
                      <a:r>
                        <a:rPr lang="el-GR" sz="1600" kern="50">
                          <a:effectLst/>
                        </a:rPr>
                        <a:t>Υψηλή</a:t>
                      </a:r>
                      <a:endParaRPr lang="el-GR" sz="1600" kern="50">
                        <a:effectLst/>
                        <a:latin typeface="Times New Roman"/>
                        <a:ea typeface="Andale Sans UI"/>
                      </a:endParaRPr>
                    </a:p>
                  </a:txBody>
                  <a:tcPr marL="34925" marR="34925" marT="34925" marB="34925"/>
                </a:tc>
                <a:tc>
                  <a:txBody>
                    <a:bodyPr/>
                    <a:lstStyle/>
                    <a:p>
                      <a:pPr algn="ctr">
                        <a:lnSpc>
                          <a:spcPct val="150000"/>
                        </a:lnSpc>
                        <a:spcAft>
                          <a:spcPts val="0"/>
                        </a:spcAft>
                      </a:pPr>
                      <a:r>
                        <a:rPr lang="el-GR" sz="1600" kern="50">
                          <a:effectLst/>
                        </a:rPr>
                        <a:t>Μεσαία</a:t>
                      </a:r>
                      <a:endParaRPr lang="el-GR" sz="1600" kern="50">
                        <a:effectLst/>
                        <a:latin typeface="Times New Roman"/>
                        <a:ea typeface="Andale Sans UI"/>
                      </a:endParaRPr>
                    </a:p>
                  </a:txBody>
                  <a:tcPr marL="34925" marR="34925" marT="34925" marB="34925"/>
                </a:tc>
                <a:tc>
                  <a:txBody>
                    <a:bodyPr/>
                    <a:lstStyle/>
                    <a:p>
                      <a:pPr algn="ctr">
                        <a:lnSpc>
                          <a:spcPct val="150000"/>
                        </a:lnSpc>
                        <a:spcAft>
                          <a:spcPts val="0"/>
                        </a:spcAft>
                      </a:pPr>
                      <a:r>
                        <a:rPr lang="el-GR" sz="1600" kern="50">
                          <a:effectLst/>
                        </a:rPr>
                        <a:t>Χαμηλή</a:t>
                      </a:r>
                      <a:endParaRPr lang="el-GR" sz="1600" kern="50">
                        <a:effectLst/>
                        <a:latin typeface="Times New Roman"/>
                        <a:ea typeface="Andale Sans UI"/>
                      </a:endParaRPr>
                    </a:p>
                  </a:txBody>
                  <a:tcPr marL="34925" marR="34925" marT="34925" marB="34925"/>
                </a:tc>
              </a:tr>
              <a:tr h="1007230">
                <a:tc>
                  <a:txBody>
                    <a:bodyPr/>
                    <a:lstStyle/>
                    <a:p>
                      <a:pPr algn="ctr">
                        <a:lnSpc>
                          <a:spcPct val="150000"/>
                        </a:lnSpc>
                        <a:spcAft>
                          <a:spcPts val="0"/>
                        </a:spcAft>
                      </a:pPr>
                      <a:r>
                        <a:rPr lang="el-GR" sz="1600" kern="50">
                          <a:effectLst/>
                        </a:rPr>
                        <a:t>Υψηλή </a:t>
                      </a:r>
                      <a:endParaRPr lang="el-GR" sz="1600" kern="50">
                        <a:effectLst/>
                        <a:latin typeface="Times New Roman"/>
                        <a:ea typeface="Andale Sans UI"/>
                      </a:endParaRPr>
                    </a:p>
                  </a:txBody>
                  <a:tcPr marL="34925" marR="34925" marT="34925" marB="34925"/>
                </a:tc>
                <a:tc>
                  <a:txBody>
                    <a:bodyPr/>
                    <a:lstStyle/>
                    <a:p>
                      <a:pPr algn="ctr">
                        <a:lnSpc>
                          <a:spcPct val="150000"/>
                        </a:lnSpc>
                        <a:spcAft>
                          <a:spcPts val="0"/>
                        </a:spcAft>
                      </a:pPr>
                      <a:r>
                        <a:rPr lang="el-GR" sz="1600" kern="50">
                          <a:effectLst/>
                        </a:rPr>
                        <a:t>Στρατηγική επώνυμου προϊόντος.</a:t>
                      </a:r>
                      <a:endParaRPr lang="el-GR" sz="1600" kern="50">
                        <a:effectLst/>
                        <a:latin typeface="Times New Roman"/>
                        <a:ea typeface="Andale Sans UI"/>
                      </a:endParaRPr>
                    </a:p>
                  </a:txBody>
                  <a:tcPr marL="34925" marR="34925" marT="34925" marB="34925"/>
                </a:tc>
                <a:tc>
                  <a:txBody>
                    <a:bodyPr/>
                    <a:lstStyle/>
                    <a:p>
                      <a:pPr algn="ctr">
                        <a:lnSpc>
                          <a:spcPct val="150000"/>
                        </a:lnSpc>
                        <a:spcAft>
                          <a:spcPts val="0"/>
                        </a:spcAft>
                      </a:pPr>
                      <a:r>
                        <a:rPr lang="el-GR" sz="1600" kern="50">
                          <a:effectLst/>
                        </a:rPr>
                        <a:t>Στρατηγική διείσδυσης στην αγορά.</a:t>
                      </a:r>
                      <a:endParaRPr lang="el-GR" sz="1600" kern="50">
                        <a:effectLst/>
                        <a:latin typeface="Times New Roman"/>
                        <a:ea typeface="Andale Sans UI"/>
                      </a:endParaRPr>
                    </a:p>
                  </a:txBody>
                  <a:tcPr marL="34925" marR="34925" marT="34925" marB="34925"/>
                </a:tc>
                <a:tc>
                  <a:txBody>
                    <a:bodyPr/>
                    <a:lstStyle/>
                    <a:p>
                      <a:pPr algn="ctr">
                        <a:lnSpc>
                          <a:spcPct val="150000"/>
                        </a:lnSpc>
                        <a:spcAft>
                          <a:spcPts val="0"/>
                        </a:spcAft>
                      </a:pPr>
                      <a:r>
                        <a:rPr lang="el-GR" sz="1600" kern="50">
                          <a:effectLst/>
                        </a:rPr>
                        <a:t>Στρατηγική της τιμής ευκαιρίας.</a:t>
                      </a:r>
                      <a:endParaRPr lang="el-GR" sz="1600" kern="50">
                        <a:effectLst/>
                        <a:latin typeface="Times New Roman"/>
                        <a:ea typeface="Andale Sans UI"/>
                      </a:endParaRPr>
                    </a:p>
                  </a:txBody>
                  <a:tcPr marL="34925" marR="34925" marT="34925" marB="34925"/>
                </a:tc>
              </a:tr>
              <a:tr h="1007230">
                <a:tc>
                  <a:txBody>
                    <a:bodyPr/>
                    <a:lstStyle/>
                    <a:p>
                      <a:pPr algn="ctr">
                        <a:lnSpc>
                          <a:spcPct val="150000"/>
                        </a:lnSpc>
                        <a:spcAft>
                          <a:spcPts val="0"/>
                        </a:spcAft>
                      </a:pPr>
                      <a:r>
                        <a:rPr lang="el-GR" sz="1600" kern="50">
                          <a:effectLst/>
                        </a:rPr>
                        <a:t>Μεσαία </a:t>
                      </a:r>
                      <a:endParaRPr lang="el-GR" sz="1600" kern="50">
                        <a:effectLst/>
                        <a:latin typeface="Times New Roman"/>
                        <a:ea typeface="Andale Sans UI"/>
                      </a:endParaRPr>
                    </a:p>
                  </a:txBody>
                  <a:tcPr marL="34925" marR="34925" marT="34925" marB="34925"/>
                </a:tc>
                <a:tc>
                  <a:txBody>
                    <a:bodyPr/>
                    <a:lstStyle/>
                    <a:p>
                      <a:pPr algn="ctr">
                        <a:lnSpc>
                          <a:spcPct val="150000"/>
                        </a:lnSpc>
                        <a:spcAft>
                          <a:spcPts val="0"/>
                        </a:spcAft>
                      </a:pPr>
                      <a:r>
                        <a:rPr lang="el-GR" sz="1600" kern="50">
                          <a:effectLst/>
                        </a:rPr>
                        <a:t>Στρατηγική υπερτίμησης προϊόντος.</a:t>
                      </a:r>
                      <a:endParaRPr lang="el-GR" sz="1600" kern="50">
                        <a:effectLst/>
                        <a:latin typeface="Times New Roman"/>
                        <a:ea typeface="Andale Sans UI"/>
                      </a:endParaRPr>
                    </a:p>
                  </a:txBody>
                  <a:tcPr marL="34925" marR="34925" marT="34925" marB="34925"/>
                </a:tc>
                <a:tc>
                  <a:txBody>
                    <a:bodyPr/>
                    <a:lstStyle/>
                    <a:p>
                      <a:pPr algn="ctr">
                        <a:lnSpc>
                          <a:spcPct val="150000"/>
                        </a:lnSpc>
                        <a:spcAft>
                          <a:spcPts val="0"/>
                        </a:spcAft>
                      </a:pPr>
                      <a:r>
                        <a:rPr lang="el-GR" sz="1600" kern="50">
                          <a:effectLst/>
                        </a:rPr>
                        <a:t>Στρατηγική της μέσης τιμής.</a:t>
                      </a:r>
                      <a:endParaRPr lang="el-GR" sz="1600" kern="50">
                        <a:effectLst/>
                        <a:latin typeface="Times New Roman"/>
                        <a:ea typeface="Andale Sans UI"/>
                      </a:endParaRPr>
                    </a:p>
                  </a:txBody>
                  <a:tcPr marL="34925" marR="34925" marT="34925" marB="34925"/>
                </a:tc>
                <a:tc>
                  <a:txBody>
                    <a:bodyPr/>
                    <a:lstStyle/>
                    <a:p>
                      <a:pPr algn="ctr">
                        <a:lnSpc>
                          <a:spcPct val="150000"/>
                        </a:lnSpc>
                        <a:spcAft>
                          <a:spcPts val="0"/>
                        </a:spcAft>
                      </a:pPr>
                      <a:r>
                        <a:rPr lang="el-GR" sz="1600" kern="50">
                          <a:effectLst/>
                        </a:rPr>
                        <a:t>Στρατηγική της καλής τιμής.</a:t>
                      </a:r>
                      <a:endParaRPr lang="el-GR" sz="1600" kern="50">
                        <a:effectLst/>
                        <a:latin typeface="Times New Roman"/>
                        <a:ea typeface="Andale Sans UI"/>
                      </a:endParaRPr>
                    </a:p>
                  </a:txBody>
                  <a:tcPr marL="34925" marR="34925" marT="34925" marB="34925"/>
                </a:tc>
              </a:tr>
              <a:tr h="687263">
                <a:tc>
                  <a:txBody>
                    <a:bodyPr/>
                    <a:lstStyle/>
                    <a:p>
                      <a:pPr algn="ctr">
                        <a:lnSpc>
                          <a:spcPct val="150000"/>
                        </a:lnSpc>
                        <a:spcAft>
                          <a:spcPts val="0"/>
                        </a:spcAft>
                      </a:pPr>
                      <a:r>
                        <a:rPr lang="el-GR" sz="1600" kern="50">
                          <a:effectLst/>
                        </a:rPr>
                        <a:t>Χαμηλή </a:t>
                      </a:r>
                      <a:endParaRPr lang="el-GR" sz="1600" kern="50">
                        <a:effectLst/>
                        <a:latin typeface="Times New Roman"/>
                        <a:ea typeface="Andale Sans UI"/>
                      </a:endParaRPr>
                    </a:p>
                  </a:txBody>
                  <a:tcPr marL="34925" marR="34925" marT="34925" marB="34925"/>
                </a:tc>
                <a:tc>
                  <a:txBody>
                    <a:bodyPr/>
                    <a:lstStyle/>
                    <a:p>
                      <a:pPr algn="ctr">
                        <a:lnSpc>
                          <a:spcPct val="150000"/>
                        </a:lnSpc>
                        <a:spcAft>
                          <a:spcPts val="0"/>
                        </a:spcAft>
                      </a:pPr>
                      <a:r>
                        <a:rPr lang="el-GR" sz="1600" kern="50">
                          <a:effectLst/>
                        </a:rPr>
                        <a:t>Στρατηγική υπερβολικής τιμής.</a:t>
                      </a:r>
                      <a:endParaRPr lang="el-GR" sz="1600" kern="50">
                        <a:effectLst/>
                        <a:latin typeface="Times New Roman"/>
                        <a:ea typeface="Andale Sans UI"/>
                      </a:endParaRPr>
                    </a:p>
                  </a:txBody>
                  <a:tcPr marL="34925" marR="34925" marT="34925" marB="34925"/>
                </a:tc>
                <a:tc>
                  <a:txBody>
                    <a:bodyPr/>
                    <a:lstStyle/>
                    <a:p>
                      <a:pPr algn="ctr">
                        <a:lnSpc>
                          <a:spcPct val="150000"/>
                        </a:lnSpc>
                        <a:spcAft>
                          <a:spcPts val="0"/>
                        </a:spcAft>
                      </a:pPr>
                      <a:r>
                        <a:rPr lang="el-GR" sz="1600" kern="50">
                          <a:effectLst/>
                        </a:rPr>
                        <a:t>Στρατηγική υψηλής τιμής.</a:t>
                      </a:r>
                      <a:endParaRPr lang="el-GR" sz="1600" kern="50">
                        <a:effectLst/>
                        <a:latin typeface="Times New Roman"/>
                        <a:ea typeface="Andale Sans UI"/>
                      </a:endParaRPr>
                    </a:p>
                  </a:txBody>
                  <a:tcPr marL="34925" marR="34925" marT="34925" marB="34925"/>
                </a:tc>
                <a:tc>
                  <a:txBody>
                    <a:bodyPr/>
                    <a:lstStyle/>
                    <a:p>
                      <a:pPr algn="ctr">
                        <a:lnSpc>
                          <a:spcPct val="150000"/>
                        </a:lnSpc>
                        <a:spcAft>
                          <a:spcPts val="0"/>
                        </a:spcAft>
                      </a:pPr>
                      <a:r>
                        <a:rPr lang="el-GR" sz="1600" kern="50" dirty="0">
                          <a:effectLst/>
                        </a:rPr>
                        <a:t>Στρατηγική της χαμηλής τιμής.</a:t>
                      </a:r>
                      <a:endParaRPr lang="el-GR" sz="1600" kern="50" dirty="0">
                        <a:effectLst/>
                        <a:latin typeface="Times New Roman"/>
                        <a:ea typeface="Andale Sans UI"/>
                      </a:endParaRPr>
                    </a:p>
                  </a:txBody>
                  <a:tcPr marL="34925" marR="34925" marT="34925" marB="34925"/>
                </a:tc>
              </a:tr>
            </a:tbl>
          </a:graphicData>
        </a:graphic>
      </p:graphicFrame>
      <p:sp>
        <p:nvSpPr>
          <p:cNvPr id="3" name="Title 2"/>
          <p:cNvSpPr>
            <a:spLocks noGrp="1"/>
          </p:cNvSpPr>
          <p:nvPr>
            <p:ph type="title"/>
          </p:nvPr>
        </p:nvSpPr>
        <p:spPr/>
        <p:txBody>
          <a:bodyPr>
            <a:normAutofit fontScale="90000"/>
          </a:bodyPr>
          <a:lstStyle/>
          <a:p>
            <a:pPr algn="ctr"/>
            <a:r>
              <a:rPr lang="el-GR" dirty="0"/>
              <a:t>Στρατηγικές τιμολόγησης </a:t>
            </a:r>
            <a:r>
              <a:rPr lang="el-GR" dirty="0" smtClean="0"/>
              <a:t/>
            </a:r>
            <a:br>
              <a:rPr lang="el-GR" dirty="0" smtClean="0"/>
            </a:br>
            <a:r>
              <a:rPr lang="el-GR" dirty="0"/>
              <a:t>τ</a:t>
            </a:r>
            <a:r>
              <a:rPr lang="el-GR" dirty="0" smtClean="0"/>
              <a:t>ων </a:t>
            </a:r>
            <a:r>
              <a:rPr lang="el-GR" dirty="0"/>
              <a:t>τουριστικών γραφείων</a:t>
            </a:r>
          </a:p>
        </p:txBody>
      </p:sp>
      <p:graphicFrame>
        <p:nvGraphicFramePr>
          <p:cNvPr id="6" name="Table 5"/>
          <p:cNvGraphicFramePr>
            <a:graphicFrameLocks noGrp="1"/>
          </p:cNvGraphicFramePr>
          <p:nvPr>
            <p:extLst>
              <p:ext uri="{D42A27DB-BD31-4B8C-83A1-F6EECF244321}">
                <p14:modId xmlns:p14="http://schemas.microsoft.com/office/powerpoint/2010/main" val="1152007196"/>
              </p:ext>
            </p:extLst>
          </p:nvPr>
        </p:nvGraphicFramePr>
        <p:xfrm>
          <a:off x="971600" y="1628800"/>
          <a:ext cx="7344815" cy="4439920"/>
        </p:xfrm>
        <a:graphic>
          <a:graphicData uri="http://schemas.openxmlformats.org/drawingml/2006/table">
            <a:tbl>
              <a:tblPr>
                <a:tableStyleId>{35758FB7-9AC5-4552-8A53-C91805E547FA}</a:tableStyleId>
              </a:tblPr>
              <a:tblGrid>
                <a:gridCol w="1296144"/>
                <a:gridCol w="1633726"/>
                <a:gridCol w="1464555"/>
                <a:gridCol w="1465315"/>
                <a:gridCol w="1485075"/>
              </a:tblGrid>
              <a:tr h="652346">
                <a:tc>
                  <a:txBody>
                    <a:bodyPr/>
                    <a:lstStyle/>
                    <a:p>
                      <a:pPr algn="ctr">
                        <a:lnSpc>
                          <a:spcPct val="150000"/>
                        </a:lnSpc>
                        <a:spcAft>
                          <a:spcPts val="0"/>
                        </a:spcAft>
                      </a:pPr>
                      <a:r>
                        <a:rPr lang="el-GR" sz="1400" kern="50">
                          <a:effectLst/>
                        </a:rPr>
                        <a:t>Στόχοι επιχείρησης </a:t>
                      </a:r>
                      <a:endParaRPr lang="el-GR" sz="1400" kern="50">
                        <a:effectLst/>
                        <a:latin typeface="Times New Roman"/>
                        <a:ea typeface="Andale Sans UI"/>
                      </a:endParaRPr>
                    </a:p>
                  </a:txBody>
                  <a:tcPr marL="34925" marR="34925" marT="34925" marB="34925" anchor="ctr"/>
                </a:tc>
                <a:tc>
                  <a:txBody>
                    <a:bodyPr/>
                    <a:lstStyle/>
                    <a:p>
                      <a:pPr algn="ctr">
                        <a:lnSpc>
                          <a:spcPct val="150000"/>
                        </a:lnSpc>
                        <a:spcAft>
                          <a:spcPts val="0"/>
                        </a:spcAft>
                      </a:pPr>
                      <a:r>
                        <a:rPr lang="el-GR" sz="1400" kern="50">
                          <a:effectLst/>
                        </a:rPr>
                        <a:t>% αγοράς</a:t>
                      </a:r>
                      <a:endParaRPr lang="el-GR" sz="1400" kern="50">
                        <a:effectLst/>
                        <a:latin typeface="Times New Roman"/>
                        <a:ea typeface="Andale Sans UI"/>
                      </a:endParaRPr>
                    </a:p>
                  </a:txBody>
                  <a:tcPr marL="34925" marR="34925" marT="34925" marB="34925" anchor="ctr"/>
                </a:tc>
                <a:tc>
                  <a:txBody>
                    <a:bodyPr/>
                    <a:lstStyle/>
                    <a:p>
                      <a:pPr algn="ctr">
                        <a:lnSpc>
                          <a:spcPct val="150000"/>
                        </a:lnSpc>
                        <a:spcAft>
                          <a:spcPts val="0"/>
                        </a:spcAft>
                      </a:pPr>
                      <a:r>
                        <a:rPr lang="en-US" sz="1400" kern="50">
                          <a:effectLst/>
                        </a:rPr>
                        <a:t>Max </a:t>
                      </a:r>
                      <a:r>
                        <a:rPr lang="el-GR" sz="1400" kern="50">
                          <a:effectLst/>
                        </a:rPr>
                        <a:t>κερδών</a:t>
                      </a:r>
                      <a:endParaRPr lang="el-GR" sz="1400" kern="50">
                        <a:effectLst/>
                        <a:latin typeface="Times New Roman"/>
                        <a:ea typeface="Andale Sans UI"/>
                      </a:endParaRPr>
                    </a:p>
                  </a:txBody>
                  <a:tcPr marL="34925" marR="34925" marT="34925" marB="34925" anchor="ctr"/>
                </a:tc>
                <a:tc>
                  <a:txBody>
                    <a:bodyPr/>
                    <a:lstStyle/>
                    <a:p>
                      <a:pPr algn="ctr">
                        <a:lnSpc>
                          <a:spcPct val="150000"/>
                        </a:lnSpc>
                        <a:spcAft>
                          <a:spcPts val="0"/>
                        </a:spcAft>
                      </a:pPr>
                      <a:r>
                        <a:rPr lang="el-GR" sz="1400" kern="50">
                          <a:effectLst/>
                        </a:rPr>
                        <a:t>% αγοράς &amp; </a:t>
                      </a:r>
                      <a:r>
                        <a:rPr lang="en-US" sz="1400" kern="50">
                          <a:effectLst/>
                        </a:rPr>
                        <a:t>max </a:t>
                      </a:r>
                      <a:r>
                        <a:rPr lang="el-GR" sz="1400" kern="50">
                          <a:effectLst/>
                        </a:rPr>
                        <a:t>κερδών</a:t>
                      </a:r>
                      <a:endParaRPr lang="el-GR" sz="1400" kern="50">
                        <a:effectLst/>
                        <a:latin typeface="Times New Roman"/>
                        <a:ea typeface="Andale Sans UI"/>
                      </a:endParaRPr>
                    </a:p>
                  </a:txBody>
                  <a:tcPr marL="34925" marR="34925" marT="34925" marB="34925" anchor="ctr"/>
                </a:tc>
                <a:tc>
                  <a:txBody>
                    <a:bodyPr/>
                    <a:lstStyle/>
                    <a:p>
                      <a:pPr algn="ctr">
                        <a:lnSpc>
                          <a:spcPct val="150000"/>
                        </a:lnSpc>
                        <a:spcAft>
                          <a:spcPts val="0"/>
                        </a:spcAft>
                      </a:pPr>
                      <a:r>
                        <a:rPr lang="el-GR" sz="1400" kern="50">
                          <a:effectLst/>
                        </a:rPr>
                        <a:t>% αγορές με </a:t>
                      </a:r>
                      <a:r>
                        <a:rPr lang="en-US" sz="1400" kern="50">
                          <a:effectLst/>
                        </a:rPr>
                        <a:t>max </a:t>
                      </a:r>
                      <a:r>
                        <a:rPr lang="el-GR" sz="1400" kern="50">
                          <a:effectLst/>
                        </a:rPr>
                        <a:t>κερδών</a:t>
                      </a:r>
                      <a:endParaRPr lang="el-GR" sz="1400" kern="50">
                        <a:effectLst/>
                        <a:latin typeface="Times New Roman"/>
                        <a:ea typeface="Andale Sans UI"/>
                      </a:endParaRPr>
                    </a:p>
                  </a:txBody>
                  <a:tcPr marL="34925" marR="34925" marT="34925" marB="34925" anchor="ctr"/>
                </a:tc>
              </a:tr>
              <a:tr h="1259769">
                <a:tc>
                  <a:txBody>
                    <a:bodyPr/>
                    <a:lstStyle/>
                    <a:p>
                      <a:pPr algn="ctr">
                        <a:lnSpc>
                          <a:spcPct val="150000"/>
                        </a:lnSpc>
                        <a:spcAft>
                          <a:spcPts val="0"/>
                        </a:spcAft>
                      </a:pPr>
                      <a:r>
                        <a:rPr lang="el-GR" sz="1400" kern="50">
                          <a:effectLst/>
                        </a:rPr>
                        <a:t>Τιμή χαμηλή</a:t>
                      </a:r>
                      <a:endParaRPr lang="el-GR" sz="1400" kern="50">
                        <a:effectLst/>
                        <a:latin typeface="Times New Roman"/>
                        <a:ea typeface="Andale Sans UI"/>
                      </a:endParaRPr>
                    </a:p>
                  </a:txBody>
                  <a:tcPr marL="34925" marR="34925" marT="34925" marB="34925" anchor="ctr"/>
                </a:tc>
                <a:tc>
                  <a:txBody>
                    <a:bodyPr/>
                    <a:lstStyle/>
                    <a:p>
                      <a:pPr algn="ctr">
                        <a:lnSpc>
                          <a:spcPct val="150000"/>
                        </a:lnSpc>
                        <a:spcAft>
                          <a:spcPts val="0"/>
                        </a:spcAft>
                      </a:pPr>
                      <a:r>
                        <a:rPr lang="el-GR" sz="1400" kern="50">
                          <a:effectLst/>
                        </a:rPr>
                        <a:t>Επίτευξη στόχων σε καλό επίπεδο</a:t>
                      </a:r>
                      <a:endParaRPr lang="el-GR" sz="1400" kern="50">
                        <a:effectLst/>
                        <a:latin typeface="Times New Roman"/>
                        <a:ea typeface="Andale Sans UI"/>
                      </a:endParaRPr>
                    </a:p>
                  </a:txBody>
                  <a:tcPr marL="34925" marR="34925" marT="34925" marB="34925" anchor="ctr"/>
                </a:tc>
                <a:tc>
                  <a:txBody>
                    <a:bodyPr/>
                    <a:lstStyle/>
                    <a:p>
                      <a:pPr algn="ctr">
                        <a:lnSpc>
                          <a:spcPct val="150000"/>
                        </a:lnSpc>
                        <a:spcAft>
                          <a:spcPts val="0"/>
                        </a:spcAft>
                      </a:pPr>
                      <a:r>
                        <a:rPr lang="el-GR" sz="1400" kern="50">
                          <a:effectLst/>
                        </a:rPr>
                        <a:t>Μη ικανοποιητική επίτευξη κέρδους.</a:t>
                      </a:r>
                      <a:endParaRPr lang="el-GR" sz="1400" kern="50">
                        <a:effectLst/>
                        <a:latin typeface="Times New Roman"/>
                        <a:ea typeface="Andale Sans UI"/>
                      </a:endParaRPr>
                    </a:p>
                  </a:txBody>
                  <a:tcPr marL="34925" marR="34925" marT="34925" marB="34925" anchor="ctr"/>
                </a:tc>
                <a:tc>
                  <a:txBody>
                    <a:bodyPr/>
                    <a:lstStyle/>
                    <a:p>
                      <a:pPr algn="ctr">
                        <a:lnSpc>
                          <a:spcPct val="150000"/>
                        </a:lnSpc>
                        <a:spcAft>
                          <a:spcPts val="0"/>
                        </a:spcAft>
                      </a:pPr>
                      <a:r>
                        <a:rPr lang="el-GR" sz="1400" kern="50">
                          <a:effectLst/>
                        </a:rPr>
                        <a:t>Ικανοποιητικό ποσοστό αγοράς &amp; καλά κέρδη</a:t>
                      </a:r>
                      <a:endParaRPr lang="el-GR" sz="1400" kern="50">
                        <a:effectLst/>
                        <a:latin typeface="Times New Roman"/>
                        <a:ea typeface="Andale Sans UI"/>
                      </a:endParaRPr>
                    </a:p>
                  </a:txBody>
                  <a:tcPr marL="34925" marR="34925" marT="34925" marB="34925" anchor="ctr"/>
                </a:tc>
                <a:tc>
                  <a:txBody>
                    <a:bodyPr/>
                    <a:lstStyle/>
                    <a:p>
                      <a:pPr algn="ctr">
                        <a:lnSpc>
                          <a:spcPct val="150000"/>
                        </a:lnSpc>
                        <a:spcAft>
                          <a:spcPts val="0"/>
                        </a:spcAft>
                      </a:pPr>
                      <a:r>
                        <a:rPr lang="el-GR" sz="1400" kern="50">
                          <a:effectLst/>
                        </a:rPr>
                        <a:t>Μέγιστη διείσδυση &amp; ικανοποιητικό κέρδος.</a:t>
                      </a:r>
                      <a:endParaRPr lang="el-GR" sz="1400" kern="50">
                        <a:effectLst/>
                        <a:latin typeface="Times New Roman"/>
                        <a:ea typeface="Andale Sans UI"/>
                      </a:endParaRPr>
                    </a:p>
                  </a:txBody>
                  <a:tcPr marL="34925" marR="34925" marT="34925" marB="34925" anchor="ctr"/>
                </a:tc>
              </a:tr>
              <a:tr h="1259769">
                <a:tc>
                  <a:txBody>
                    <a:bodyPr/>
                    <a:lstStyle/>
                    <a:p>
                      <a:pPr algn="ctr">
                        <a:lnSpc>
                          <a:spcPct val="150000"/>
                        </a:lnSpc>
                        <a:spcAft>
                          <a:spcPts val="0"/>
                        </a:spcAft>
                      </a:pPr>
                      <a:r>
                        <a:rPr lang="el-GR" sz="1400" kern="50">
                          <a:effectLst/>
                        </a:rPr>
                        <a:t>Τιμή μεσαία</a:t>
                      </a:r>
                      <a:endParaRPr lang="el-GR" sz="1400" kern="50">
                        <a:effectLst/>
                        <a:latin typeface="Times New Roman"/>
                        <a:ea typeface="Andale Sans UI"/>
                      </a:endParaRPr>
                    </a:p>
                  </a:txBody>
                  <a:tcPr marL="34925" marR="34925" marT="34925" marB="34925" anchor="ctr"/>
                </a:tc>
                <a:tc>
                  <a:txBody>
                    <a:bodyPr/>
                    <a:lstStyle/>
                    <a:p>
                      <a:pPr algn="ctr">
                        <a:lnSpc>
                          <a:spcPct val="150000"/>
                        </a:lnSpc>
                        <a:spcAft>
                          <a:spcPts val="0"/>
                        </a:spcAft>
                      </a:pPr>
                      <a:r>
                        <a:rPr lang="el-GR" sz="1400" kern="50">
                          <a:effectLst/>
                        </a:rPr>
                        <a:t>Επίτευξη στόχου – μέτριες τιμές σε χαμηλό επίπεδο</a:t>
                      </a:r>
                      <a:endParaRPr lang="el-GR" sz="1400" kern="50">
                        <a:effectLst/>
                        <a:latin typeface="Times New Roman"/>
                        <a:ea typeface="Andale Sans UI"/>
                      </a:endParaRPr>
                    </a:p>
                  </a:txBody>
                  <a:tcPr marL="34925" marR="34925" marT="34925" marB="34925" anchor="ctr"/>
                </a:tc>
                <a:tc>
                  <a:txBody>
                    <a:bodyPr/>
                    <a:lstStyle/>
                    <a:p>
                      <a:pPr algn="ctr">
                        <a:lnSpc>
                          <a:spcPct val="150000"/>
                        </a:lnSpc>
                        <a:spcAft>
                          <a:spcPts val="0"/>
                        </a:spcAft>
                      </a:pPr>
                      <a:r>
                        <a:rPr lang="el-GR" sz="1400" kern="50">
                          <a:effectLst/>
                        </a:rPr>
                        <a:t>Ικανοποιητικά κέρδη &amp; υψηλό ποσοστό αγοράς</a:t>
                      </a:r>
                      <a:endParaRPr lang="el-GR" sz="1400" kern="50">
                        <a:effectLst/>
                        <a:latin typeface="Times New Roman"/>
                        <a:ea typeface="Andale Sans UI"/>
                      </a:endParaRPr>
                    </a:p>
                  </a:txBody>
                  <a:tcPr marL="34925" marR="34925" marT="34925" marB="34925" anchor="ctr"/>
                </a:tc>
                <a:tc>
                  <a:txBody>
                    <a:bodyPr/>
                    <a:lstStyle/>
                    <a:p>
                      <a:pPr algn="ctr">
                        <a:lnSpc>
                          <a:spcPct val="150000"/>
                        </a:lnSpc>
                        <a:spcAft>
                          <a:spcPts val="0"/>
                        </a:spcAft>
                      </a:pPr>
                      <a:r>
                        <a:rPr lang="el-GR" sz="1400" kern="50">
                          <a:effectLst/>
                        </a:rPr>
                        <a:t>Πολύ καλό ποσοστό αγοράς &amp; ικανοποιητικά κέρδη </a:t>
                      </a:r>
                      <a:endParaRPr lang="el-GR" sz="1400" kern="50">
                        <a:effectLst/>
                        <a:latin typeface="Times New Roman"/>
                        <a:ea typeface="Andale Sans UI"/>
                      </a:endParaRPr>
                    </a:p>
                  </a:txBody>
                  <a:tcPr marL="34925" marR="34925" marT="34925" marB="34925" anchor="ctr"/>
                </a:tc>
                <a:tc>
                  <a:txBody>
                    <a:bodyPr/>
                    <a:lstStyle/>
                    <a:p>
                      <a:pPr algn="ctr">
                        <a:lnSpc>
                          <a:spcPct val="150000"/>
                        </a:lnSpc>
                        <a:spcAft>
                          <a:spcPts val="0"/>
                        </a:spcAft>
                      </a:pPr>
                      <a:r>
                        <a:rPr lang="el-GR" sz="1400" kern="50">
                          <a:effectLst/>
                        </a:rPr>
                        <a:t>Μέγιστο κέρδος και μέγιστη διείσδυση</a:t>
                      </a:r>
                      <a:endParaRPr lang="el-GR" sz="1400" kern="50">
                        <a:effectLst/>
                        <a:latin typeface="Times New Roman"/>
                        <a:ea typeface="Andale Sans UI"/>
                      </a:endParaRPr>
                    </a:p>
                  </a:txBody>
                  <a:tcPr marL="34925" marR="34925" marT="34925" marB="34925" anchor="ctr"/>
                </a:tc>
              </a:tr>
              <a:tr h="956057">
                <a:tc>
                  <a:txBody>
                    <a:bodyPr/>
                    <a:lstStyle/>
                    <a:p>
                      <a:pPr algn="ctr">
                        <a:lnSpc>
                          <a:spcPct val="150000"/>
                        </a:lnSpc>
                        <a:spcAft>
                          <a:spcPts val="0"/>
                        </a:spcAft>
                      </a:pPr>
                      <a:r>
                        <a:rPr lang="el-GR" sz="1400" kern="50">
                          <a:effectLst/>
                        </a:rPr>
                        <a:t>Τιμή υψηλή</a:t>
                      </a:r>
                      <a:endParaRPr lang="el-GR" sz="1400" kern="50">
                        <a:effectLst/>
                        <a:latin typeface="Times New Roman"/>
                        <a:ea typeface="Andale Sans UI"/>
                      </a:endParaRPr>
                    </a:p>
                  </a:txBody>
                  <a:tcPr marL="34925" marR="34925" marT="34925" marB="34925" anchor="ctr"/>
                </a:tc>
                <a:tc>
                  <a:txBody>
                    <a:bodyPr/>
                    <a:lstStyle/>
                    <a:p>
                      <a:pPr algn="ctr">
                        <a:lnSpc>
                          <a:spcPct val="150000"/>
                        </a:lnSpc>
                        <a:spcAft>
                          <a:spcPts val="0"/>
                        </a:spcAft>
                      </a:pPr>
                      <a:r>
                        <a:rPr lang="el-GR" sz="1400" kern="50">
                          <a:effectLst/>
                        </a:rPr>
                        <a:t>Μη επίτευξη στόχου – ζημιές</a:t>
                      </a:r>
                      <a:endParaRPr lang="el-GR" sz="1400" kern="50">
                        <a:effectLst/>
                        <a:latin typeface="Times New Roman"/>
                        <a:ea typeface="Andale Sans UI"/>
                      </a:endParaRPr>
                    </a:p>
                  </a:txBody>
                  <a:tcPr marL="34925" marR="34925" marT="34925" marB="34925" anchor="ctr"/>
                </a:tc>
                <a:tc>
                  <a:txBody>
                    <a:bodyPr/>
                    <a:lstStyle/>
                    <a:p>
                      <a:pPr algn="ctr">
                        <a:lnSpc>
                          <a:spcPct val="150000"/>
                        </a:lnSpc>
                        <a:spcAft>
                          <a:spcPts val="0"/>
                        </a:spcAft>
                      </a:pPr>
                      <a:r>
                        <a:rPr lang="el-GR" sz="1400" kern="50">
                          <a:effectLst/>
                        </a:rPr>
                        <a:t>Υψηλά κέρδη</a:t>
                      </a:r>
                      <a:endParaRPr lang="el-GR" sz="1400" kern="50">
                        <a:effectLst/>
                        <a:latin typeface="Times New Roman"/>
                        <a:ea typeface="Andale Sans UI"/>
                      </a:endParaRPr>
                    </a:p>
                  </a:txBody>
                  <a:tcPr marL="34925" marR="34925" marT="34925" marB="34925" anchor="ctr"/>
                </a:tc>
                <a:tc>
                  <a:txBody>
                    <a:bodyPr/>
                    <a:lstStyle/>
                    <a:p>
                      <a:pPr algn="ctr">
                        <a:lnSpc>
                          <a:spcPct val="150000"/>
                        </a:lnSpc>
                        <a:spcAft>
                          <a:spcPts val="0"/>
                        </a:spcAft>
                      </a:pPr>
                      <a:r>
                        <a:rPr lang="el-GR" sz="1400" kern="50">
                          <a:effectLst/>
                        </a:rPr>
                        <a:t>Καλό ποσοστό αγοράς και πολύ καλά κέρδη</a:t>
                      </a:r>
                      <a:endParaRPr lang="el-GR" sz="1400" kern="50">
                        <a:effectLst/>
                        <a:latin typeface="Times New Roman"/>
                        <a:ea typeface="Andale Sans UI"/>
                      </a:endParaRPr>
                    </a:p>
                  </a:txBody>
                  <a:tcPr marL="34925" marR="34925" marT="34925" marB="34925" anchor="ctr"/>
                </a:tc>
                <a:tc>
                  <a:txBody>
                    <a:bodyPr/>
                    <a:lstStyle/>
                    <a:p>
                      <a:pPr algn="ctr">
                        <a:lnSpc>
                          <a:spcPct val="150000"/>
                        </a:lnSpc>
                        <a:spcAft>
                          <a:spcPts val="0"/>
                        </a:spcAft>
                      </a:pPr>
                      <a:r>
                        <a:rPr lang="el-GR" sz="1400" kern="50" dirty="0">
                          <a:effectLst/>
                        </a:rPr>
                        <a:t>Αρκετά καλό ποσοστό αγοράς και </a:t>
                      </a:r>
                      <a:r>
                        <a:rPr lang="en-US" sz="1400" kern="50" dirty="0">
                          <a:effectLst/>
                        </a:rPr>
                        <a:t>max </a:t>
                      </a:r>
                      <a:r>
                        <a:rPr lang="el-GR" sz="1400" kern="50" dirty="0">
                          <a:effectLst/>
                        </a:rPr>
                        <a:t>κερδών</a:t>
                      </a:r>
                      <a:endParaRPr lang="el-GR" sz="1400" kern="50" dirty="0">
                        <a:effectLst/>
                        <a:latin typeface="Times New Roman"/>
                        <a:ea typeface="Andale Sans UI"/>
                      </a:endParaRPr>
                    </a:p>
                  </a:txBody>
                  <a:tcPr marL="34925" marR="34925" marT="34925" marB="34925" anchor="ctr"/>
                </a:tc>
              </a:tr>
            </a:tbl>
          </a:graphicData>
        </a:graphic>
      </p:graphicFrame>
    </p:spTree>
    <p:extLst>
      <p:ext uri="{BB962C8B-B14F-4D97-AF65-F5344CB8AC3E}">
        <p14:creationId xmlns:p14="http://schemas.microsoft.com/office/powerpoint/2010/main" val="175869300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89248" y="1279301"/>
            <a:ext cx="7643192" cy="4525963"/>
          </a:xfrm>
        </p:spPr>
        <p:txBody>
          <a:bodyPr>
            <a:normAutofit/>
          </a:bodyPr>
          <a:lstStyle/>
          <a:p>
            <a:r>
              <a:rPr lang="el-GR" sz="2200" dirty="0"/>
              <a:t>Συγκεντρώνει όλα τα μέσα που χρησιμοποιούνται για να παρουσιαστεί ένα τουριστικό προϊόν στην αγορά και παρέχουν πλήρη ενημέρωση στο κοινό. Βασικός σκοπός της προώθησης είναι η αφύπνιση για ζήτηση του εν λόγο προϊόντος.</a:t>
            </a:r>
          </a:p>
          <a:p>
            <a:endParaRPr lang="el-GR" sz="2200" dirty="0"/>
          </a:p>
          <a:p>
            <a:r>
              <a:rPr lang="el-GR" sz="2200" dirty="0"/>
              <a:t>Οι προωθητικές ενέργειες είναι:</a:t>
            </a:r>
          </a:p>
          <a:p>
            <a:endParaRPr lang="el-GR" sz="2200" dirty="0"/>
          </a:p>
          <a:p>
            <a:pPr>
              <a:buClr>
                <a:schemeClr val="tx1"/>
              </a:buClr>
              <a:buFont typeface="Wingdings" pitchFamily="2" charset="2"/>
              <a:buChar char="q"/>
            </a:pPr>
            <a:r>
              <a:rPr lang="el-GR" sz="2200" dirty="0" smtClean="0"/>
              <a:t>Η </a:t>
            </a:r>
            <a:r>
              <a:rPr lang="el-GR" sz="2200" dirty="0"/>
              <a:t>διαφήμιση.</a:t>
            </a:r>
          </a:p>
          <a:p>
            <a:pPr>
              <a:buClr>
                <a:schemeClr val="tx1"/>
              </a:buClr>
              <a:buFont typeface="Wingdings" pitchFamily="2" charset="2"/>
              <a:buChar char="q"/>
            </a:pPr>
            <a:r>
              <a:rPr lang="el-GR" sz="2200" dirty="0" smtClean="0"/>
              <a:t>Η </a:t>
            </a:r>
            <a:r>
              <a:rPr lang="el-GR" sz="2200" dirty="0"/>
              <a:t>προσωπική πώληση.</a:t>
            </a:r>
          </a:p>
          <a:p>
            <a:pPr>
              <a:buClr>
                <a:schemeClr val="tx1"/>
              </a:buClr>
              <a:buFont typeface="Wingdings" pitchFamily="2" charset="2"/>
              <a:buChar char="q"/>
            </a:pPr>
            <a:r>
              <a:rPr lang="el-GR" sz="2200" dirty="0" smtClean="0"/>
              <a:t>Η </a:t>
            </a:r>
            <a:r>
              <a:rPr lang="el-GR" sz="2200" dirty="0"/>
              <a:t>προώθηση των πωλήσεων.</a:t>
            </a:r>
          </a:p>
          <a:p>
            <a:pPr>
              <a:buClr>
                <a:schemeClr val="tx1"/>
              </a:buClr>
              <a:buFont typeface="Wingdings" pitchFamily="2" charset="2"/>
              <a:buChar char="q"/>
            </a:pPr>
            <a:r>
              <a:rPr lang="el-GR" sz="2200" dirty="0" smtClean="0"/>
              <a:t>Η </a:t>
            </a:r>
            <a:r>
              <a:rPr lang="el-GR" sz="2200" dirty="0"/>
              <a:t>δημοσιότητα.</a:t>
            </a:r>
          </a:p>
          <a:p>
            <a:endParaRPr lang="el-GR" dirty="0"/>
          </a:p>
          <a:p>
            <a:endParaRPr lang="el-GR" dirty="0"/>
          </a:p>
        </p:txBody>
      </p:sp>
      <p:sp>
        <p:nvSpPr>
          <p:cNvPr id="3" name="Title 2"/>
          <p:cNvSpPr>
            <a:spLocks noGrp="1"/>
          </p:cNvSpPr>
          <p:nvPr>
            <p:ph type="title"/>
          </p:nvPr>
        </p:nvSpPr>
        <p:spPr>
          <a:xfrm>
            <a:off x="457200" y="274638"/>
            <a:ext cx="8229600" cy="778098"/>
          </a:xfrm>
        </p:spPr>
        <p:txBody>
          <a:bodyPr/>
          <a:lstStyle/>
          <a:p>
            <a:pPr algn="ctr"/>
            <a:r>
              <a:rPr lang="el-GR" dirty="0"/>
              <a:t>Η προώθηση</a:t>
            </a:r>
          </a:p>
        </p:txBody>
      </p:sp>
      <p:pic>
        <p:nvPicPr>
          <p:cNvPr id="2050" name="Picture 2" descr="C:\Users\makis\Desktop\Capture.PNG"/>
          <p:cNvPicPr>
            <a:picLocks noChangeAspect="1" noChangeArrowheads="1"/>
          </p:cNvPicPr>
          <p:nvPr/>
        </p:nvPicPr>
        <p:blipFill rotWithShape="1">
          <a:blip r:embed="rId2">
            <a:extLst>
              <a:ext uri="{28A0092B-C50C-407E-A947-70E740481C1C}">
                <a14:useLocalDpi xmlns:a14="http://schemas.microsoft.com/office/drawing/2010/main" val="0"/>
              </a:ext>
            </a:extLst>
          </a:blip>
          <a:srcRect r="1515"/>
          <a:stretch/>
        </p:blipFill>
        <p:spPr bwMode="auto">
          <a:xfrm>
            <a:off x="971600" y="1223103"/>
            <a:ext cx="7416824" cy="4654169"/>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makis\Desktop\πππ.PNG"/>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971600" y="62953"/>
            <a:ext cx="7344816" cy="67320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4231253"/>
      </p:ext>
    </p:extLst>
  </p:cSld>
  <p:clrMapOvr>
    <a:masterClrMapping/>
  </p:clrMapOvr>
  <p:transition spd="slow">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 calcmode="lin" valueType="num">
                                      <p:cBhvr additive="base">
                                        <p:cTn id="19" dur="500" fill="hold"/>
                                        <p:tgtEl>
                                          <p:spTgt spid="2">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 calcmode="lin" valueType="num">
                                      <p:cBhvr additive="base">
                                        <p:cTn id="25" dur="500" fill="hold"/>
                                        <p:tgtEl>
                                          <p:spTgt spid="2">
                                            <p:txEl>
                                              <p:pRg st="5" end="5"/>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anim calcmode="lin" valueType="num">
                                      <p:cBhvr additive="base">
                                        <p:cTn id="31" dur="500" fill="hold"/>
                                        <p:tgtEl>
                                          <p:spTgt spid="2">
                                            <p:txEl>
                                              <p:pRg st="6" end="6"/>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2">
                                            <p:txEl>
                                              <p:pRg st="7" end="7"/>
                                            </p:txEl>
                                          </p:spTgt>
                                        </p:tgtEl>
                                        <p:attrNameLst>
                                          <p:attrName>style.visibility</p:attrName>
                                        </p:attrNameLst>
                                      </p:cBhvr>
                                      <p:to>
                                        <p:strVal val="visible"/>
                                      </p:to>
                                    </p:set>
                                    <p:anim calcmode="lin" valueType="num">
                                      <p:cBhvr additive="base">
                                        <p:cTn id="37" dur="500" fill="hold"/>
                                        <p:tgtEl>
                                          <p:spTgt spid="2">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 presetClass="entr" presetSubtype="32" fill="hold" nodeType="clickEffect">
                                  <p:stCondLst>
                                    <p:cond delay="0"/>
                                  </p:stCondLst>
                                  <p:childTnLst>
                                    <p:set>
                                      <p:cBhvr>
                                        <p:cTn id="42" dur="1" fill="hold">
                                          <p:stCondLst>
                                            <p:cond delay="0"/>
                                          </p:stCondLst>
                                        </p:cTn>
                                        <p:tgtEl>
                                          <p:spTgt spid="2050"/>
                                        </p:tgtEl>
                                        <p:attrNameLst>
                                          <p:attrName>style.visibility</p:attrName>
                                        </p:attrNameLst>
                                      </p:cBhvr>
                                      <p:to>
                                        <p:strVal val="visible"/>
                                      </p:to>
                                    </p:set>
                                    <p:animEffect transition="in" filter="box(out)">
                                      <p:cBhvr>
                                        <p:cTn id="43" dur="1750"/>
                                        <p:tgtEl>
                                          <p:spTgt spid="2050"/>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nodeType="clickEffect">
                                  <p:stCondLst>
                                    <p:cond delay="0"/>
                                  </p:stCondLst>
                                  <p:childTnLst>
                                    <p:set>
                                      <p:cBhvr>
                                        <p:cTn id="47" dur="1" fill="hold">
                                          <p:stCondLst>
                                            <p:cond delay="0"/>
                                          </p:stCondLst>
                                        </p:cTn>
                                        <p:tgtEl>
                                          <p:spTgt spid="2051"/>
                                        </p:tgtEl>
                                        <p:attrNameLst>
                                          <p:attrName>style.visibility</p:attrName>
                                        </p:attrNameLst>
                                      </p:cBhvr>
                                      <p:to>
                                        <p:strVal val="visible"/>
                                      </p:to>
                                    </p:set>
                                    <p:animEffect transition="in" filter="wipe(down)">
                                      <p:cBhvr>
                                        <p:cTn id="48" dur="5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5536" y="1052736"/>
            <a:ext cx="8291264" cy="5400600"/>
          </a:xfrm>
        </p:spPr>
        <p:txBody>
          <a:bodyPr>
            <a:normAutofit fontScale="62500" lnSpcReduction="20000"/>
          </a:bodyPr>
          <a:lstStyle/>
          <a:p>
            <a:r>
              <a:rPr lang="el-GR" dirty="0"/>
              <a:t>Ο επαγγελματικός τουρισμός ορίζεται η μορφή του τουρισμού που αφορά την προώθηση της επαγγελματικής δραστηριότητας των ατόμων που συμμετέχουν. </a:t>
            </a:r>
          </a:p>
          <a:p>
            <a:endParaRPr lang="el-GR" dirty="0"/>
          </a:p>
          <a:p>
            <a:pPr marL="109728" indent="0">
              <a:buNone/>
            </a:pPr>
            <a:r>
              <a:rPr lang="el-GR" sz="2900" b="1" dirty="0" smtClean="0"/>
              <a:t> Διακρίνεται </a:t>
            </a:r>
            <a:r>
              <a:rPr lang="el-GR" sz="2900" b="1" dirty="0"/>
              <a:t>σε:</a:t>
            </a:r>
          </a:p>
          <a:p>
            <a:pPr marL="109728" indent="0">
              <a:buNone/>
            </a:pPr>
            <a:r>
              <a:rPr lang="el-GR" b="1" dirty="0"/>
              <a:t> </a:t>
            </a:r>
          </a:p>
          <a:p>
            <a:pPr lvl="0"/>
            <a:r>
              <a:rPr lang="el-GR" dirty="0"/>
              <a:t>Γενικό επαγγελματικό τουρισμό</a:t>
            </a:r>
          </a:p>
          <a:p>
            <a:pPr lvl="0"/>
            <a:r>
              <a:rPr lang="el-GR" dirty="0"/>
              <a:t>Συνεδριακό τουρισμό</a:t>
            </a:r>
          </a:p>
          <a:p>
            <a:pPr lvl="0"/>
            <a:r>
              <a:rPr lang="el-GR" dirty="0"/>
              <a:t>Εκθεσιακό τουρισμό</a:t>
            </a:r>
          </a:p>
          <a:p>
            <a:pPr lvl="0"/>
            <a:r>
              <a:rPr lang="el-GR" dirty="0"/>
              <a:t>Ταξίδια κινήτρων. </a:t>
            </a:r>
            <a:endParaRPr lang="el-GR" dirty="0" smtClean="0"/>
          </a:p>
          <a:p>
            <a:pPr marL="109728" lvl="0" indent="0">
              <a:buNone/>
            </a:pPr>
            <a:endParaRPr lang="el-GR" dirty="0"/>
          </a:p>
          <a:p>
            <a:pPr marL="109728" indent="0">
              <a:buNone/>
            </a:pPr>
            <a:r>
              <a:rPr lang="el-GR" sz="2900" b="1" dirty="0"/>
              <a:t>Τα χαρακτηριστικά του </a:t>
            </a:r>
            <a:r>
              <a:rPr lang="el-GR" sz="2900" b="1" dirty="0" smtClean="0"/>
              <a:t>είναι:</a:t>
            </a:r>
          </a:p>
          <a:p>
            <a:pPr marL="109728" indent="0">
              <a:buNone/>
            </a:pPr>
            <a:endParaRPr lang="el-GR" dirty="0"/>
          </a:p>
          <a:p>
            <a:pPr lvl="0"/>
            <a:r>
              <a:rPr lang="el-GR" dirty="0"/>
              <a:t>Ο προορισμός καθορίζεται </a:t>
            </a:r>
            <a:r>
              <a:rPr lang="el-GR" dirty="0" smtClean="0"/>
              <a:t> συσχετιζόμενος </a:t>
            </a:r>
            <a:r>
              <a:rPr lang="el-GR" dirty="0"/>
              <a:t>με τις ανάγκες τις επιχείρησης.</a:t>
            </a:r>
          </a:p>
          <a:p>
            <a:pPr lvl="0"/>
            <a:r>
              <a:rPr lang="el-GR" dirty="0"/>
              <a:t>Έχει ελάχιστη ευαισθησία στις τιμές.</a:t>
            </a:r>
          </a:p>
          <a:p>
            <a:pPr lvl="0"/>
            <a:r>
              <a:rPr lang="el-GR" dirty="0"/>
              <a:t>Το μεγαλύτερο μέρος των προορισμών τείνουν σε πόλεις και κωμοπόλεις.</a:t>
            </a:r>
          </a:p>
          <a:p>
            <a:pPr lvl="0"/>
            <a:r>
              <a:rPr lang="el-GR" dirty="0"/>
              <a:t>Είναι μικρής διάρκειας.</a:t>
            </a:r>
          </a:p>
          <a:p>
            <a:pPr lvl="0"/>
            <a:r>
              <a:rPr lang="el-GR" dirty="0"/>
              <a:t>Δεν επηρεάζεται από την εποχικότητα.</a:t>
            </a:r>
          </a:p>
          <a:p>
            <a:pPr lvl="0"/>
            <a:r>
              <a:rPr lang="el-GR" dirty="0"/>
              <a:t>Δεν υπάρχουν περιθώρια προετοιμασίας ή απόφασης υλοποίησης </a:t>
            </a:r>
            <a:r>
              <a:rPr lang="el-GR" dirty="0" smtClean="0"/>
              <a:t>του.</a:t>
            </a:r>
            <a:endParaRPr lang="el-GR" dirty="0"/>
          </a:p>
          <a:p>
            <a:r>
              <a:rPr lang="el-GR" dirty="0"/>
              <a:t>Περισσότερος χρόνος στους χώρους του ξενοδοχείου </a:t>
            </a:r>
            <a:endParaRPr lang="el-GR" dirty="0" smtClean="0"/>
          </a:p>
          <a:p>
            <a:pPr marL="109728" lvl="0" indent="0">
              <a:buNone/>
            </a:pPr>
            <a:endParaRPr lang="el-GR" dirty="0"/>
          </a:p>
          <a:p>
            <a:endParaRPr lang="el-GR" dirty="0"/>
          </a:p>
        </p:txBody>
      </p:sp>
      <p:sp>
        <p:nvSpPr>
          <p:cNvPr id="3" name="Title 2"/>
          <p:cNvSpPr>
            <a:spLocks noGrp="1"/>
          </p:cNvSpPr>
          <p:nvPr>
            <p:ph type="title"/>
          </p:nvPr>
        </p:nvSpPr>
        <p:spPr>
          <a:xfrm>
            <a:off x="457200" y="274638"/>
            <a:ext cx="8229600" cy="562074"/>
          </a:xfrm>
        </p:spPr>
        <p:txBody>
          <a:bodyPr>
            <a:normAutofit fontScale="90000"/>
          </a:bodyPr>
          <a:lstStyle/>
          <a:p>
            <a:pPr algn="ctr"/>
            <a:r>
              <a:rPr lang="el-GR" dirty="0" smtClean="0"/>
              <a:t>ΕΠΑΓΓΕΛΜΑΤΙΚΟΣ ΤΟΥΡΙΣΜΟΣ</a:t>
            </a:r>
            <a:endParaRPr lang="el-GR" dirty="0"/>
          </a:p>
        </p:txBody>
      </p:sp>
    </p:spTree>
    <p:extLst>
      <p:ext uri="{BB962C8B-B14F-4D97-AF65-F5344CB8AC3E}">
        <p14:creationId xmlns:p14="http://schemas.microsoft.com/office/powerpoint/2010/main" val="246689689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randombar(vertic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5" fill="hold" grpId="0"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randombar(vertical)">
                                      <p:cBhvr>
                                        <p:cTn id="12" dur="5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5" fill="hold" grpId="0"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Effect transition="in" filter="randombar(vertical)">
                                      <p:cBhvr>
                                        <p:cTn id="17" dur="500"/>
                                        <p:tgtEl>
                                          <p:spTgt spid="2">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5" fill="hold" grpId="0" nodeType="click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randombar(vertical)">
                                      <p:cBhvr>
                                        <p:cTn id="22" dur="500"/>
                                        <p:tgtEl>
                                          <p:spTgt spid="2">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5" fill="hold" grpId="0"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randombar(vertical)">
                                      <p:cBhvr>
                                        <p:cTn id="27" dur="500"/>
                                        <p:tgtEl>
                                          <p:spTgt spid="2">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5" fill="hold" grpId="0" nodeType="clickEffect">
                                  <p:stCondLst>
                                    <p:cond delay="0"/>
                                  </p:stCondLst>
                                  <p:childTnLst>
                                    <p:set>
                                      <p:cBhvr>
                                        <p:cTn id="31" dur="1" fill="hold">
                                          <p:stCondLst>
                                            <p:cond delay="0"/>
                                          </p:stCondLst>
                                        </p:cTn>
                                        <p:tgtEl>
                                          <p:spTgt spid="2">
                                            <p:txEl>
                                              <p:pRg st="6" end="6"/>
                                            </p:txEl>
                                          </p:spTgt>
                                        </p:tgtEl>
                                        <p:attrNameLst>
                                          <p:attrName>style.visibility</p:attrName>
                                        </p:attrNameLst>
                                      </p:cBhvr>
                                      <p:to>
                                        <p:strVal val="visible"/>
                                      </p:to>
                                    </p:set>
                                    <p:animEffect transition="in" filter="randombar(vertical)">
                                      <p:cBhvr>
                                        <p:cTn id="32" dur="500"/>
                                        <p:tgtEl>
                                          <p:spTgt spid="2">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5" fill="hold" grpId="0" nodeType="clickEffect">
                                  <p:stCondLst>
                                    <p:cond delay="0"/>
                                  </p:stCondLst>
                                  <p:childTnLst>
                                    <p:set>
                                      <p:cBhvr>
                                        <p:cTn id="36" dur="1" fill="hold">
                                          <p:stCondLst>
                                            <p:cond delay="0"/>
                                          </p:stCondLst>
                                        </p:cTn>
                                        <p:tgtEl>
                                          <p:spTgt spid="2">
                                            <p:txEl>
                                              <p:pRg st="7" end="7"/>
                                            </p:txEl>
                                          </p:spTgt>
                                        </p:tgtEl>
                                        <p:attrNameLst>
                                          <p:attrName>style.visibility</p:attrName>
                                        </p:attrNameLst>
                                      </p:cBhvr>
                                      <p:to>
                                        <p:strVal val="visible"/>
                                      </p:to>
                                    </p:set>
                                    <p:animEffect transition="in" filter="randombar(vertical)">
                                      <p:cBhvr>
                                        <p:cTn id="37" dur="500"/>
                                        <p:tgtEl>
                                          <p:spTgt spid="2">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5" fill="hold" grpId="0" nodeType="clickEffect">
                                  <p:stCondLst>
                                    <p:cond delay="0"/>
                                  </p:stCondLst>
                                  <p:childTnLst>
                                    <p:set>
                                      <p:cBhvr>
                                        <p:cTn id="41" dur="1" fill="hold">
                                          <p:stCondLst>
                                            <p:cond delay="0"/>
                                          </p:stCondLst>
                                        </p:cTn>
                                        <p:tgtEl>
                                          <p:spTgt spid="2">
                                            <p:txEl>
                                              <p:pRg st="9" end="9"/>
                                            </p:txEl>
                                          </p:spTgt>
                                        </p:tgtEl>
                                        <p:attrNameLst>
                                          <p:attrName>style.visibility</p:attrName>
                                        </p:attrNameLst>
                                      </p:cBhvr>
                                      <p:to>
                                        <p:strVal val="visible"/>
                                      </p:to>
                                    </p:set>
                                    <p:animEffect transition="in" filter="randombar(vertical)">
                                      <p:cBhvr>
                                        <p:cTn id="42" dur="500"/>
                                        <p:tgtEl>
                                          <p:spTgt spid="2">
                                            <p:txEl>
                                              <p:pRg st="9" end="9"/>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4" presetClass="entr" presetSubtype="5" fill="hold" grpId="0" nodeType="clickEffect">
                                  <p:stCondLst>
                                    <p:cond delay="0"/>
                                  </p:stCondLst>
                                  <p:childTnLst>
                                    <p:set>
                                      <p:cBhvr>
                                        <p:cTn id="46" dur="1" fill="hold">
                                          <p:stCondLst>
                                            <p:cond delay="0"/>
                                          </p:stCondLst>
                                        </p:cTn>
                                        <p:tgtEl>
                                          <p:spTgt spid="2">
                                            <p:txEl>
                                              <p:pRg st="11" end="11"/>
                                            </p:txEl>
                                          </p:spTgt>
                                        </p:tgtEl>
                                        <p:attrNameLst>
                                          <p:attrName>style.visibility</p:attrName>
                                        </p:attrNameLst>
                                      </p:cBhvr>
                                      <p:to>
                                        <p:strVal val="visible"/>
                                      </p:to>
                                    </p:set>
                                    <p:animEffect transition="in" filter="randombar(vertical)">
                                      <p:cBhvr>
                                        <p:cTn id="47" dur="500"/>
                                        <p:tgtEl>
                                          <p:spTgt spid="2">
                                            <p:txEl>
                                              <p:pRg st="11" end="11"/>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4" presetClass="entr" presetSubtype="5" fill="hold" grpId="0" nodeType="clickEffect">
                                  <p:stCondLst>
                                    <p:cond delay="0"/>
                                  </p:stCondLst>
                                  <p:childTnLst>
                                    <p:set>
                                      <p:cBhvr>
                                        <p:cTn id="51" dur="1" fill="hold">
                                          <p:stCondLst>
                                            <p:cond delay="0"/>
                                          </p:stCondLst>
                                        </p:cTn>
                                        <p:tgtEl>
                                          <p:spTgt spid="2">
                                            <p:txEl>
                                              <p:pRg st="12" end="12"/>
                                            </p:txEl>
                                          </p:spTgt>
                                        </p:tgtEl>
                                        <p:attrNameLst>
                                          <p:attrName>style.visibility</p:attrName>
                                        </p:attrNameLst>
                                      </p:cBhvr>
                                      <p:to>
                                        <p:strVal val="visible"/>
                                      </p:to>
                                    </p:set>
                                    <p:animEffect transition="in" filter="randombar(vertical)">
                                      <p:cBhvr>
                                        <p:cTn id="52" dur="500"/>
                                        <p:tgtEl>
                                          <p:spTgt spid="2">
                                            <p:txEl>
                                              <p:pRg st="12" end="12"/>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4" presetClass="entr" presetSubtype="5" fill="hold" grpId="0" nodeType="clickEffect">
                                  <p:stCondLst>
                                    <p:cond delay="0"/>
                                  </p:stCondLst>
                                  <p:childTnLst>
                                    <p:set>
                                      <p:cBhvr>
                                        <p:cTn id="56" dur="1" fill="hold">
                                          <p:stCondLst>
                                            <p:cond delay="0"/>
                                          </p:stCondLst>
                                        </p:cTn>
                                        <p:tgtEl>
                                          <p:spTgt spid="2">
                                            <p:txEl>
                                              <p:pRg st="13" end="13"/>
                                            </p:txEl>
                                          </p:spTgt>
                                        </p:tgtEl>
                                        <p:attrNameLst>
                                          <p:attrName>style.visibility</p:attrName>
                                        </p:attrNameLst>
                                      </p:cBhvr>
                                      <p:to>
                                        <p:strVal val="visible"/>
                                      </p:to>
                                    </p:set>
                                    <p:animEffect transition="in" filter="randombar(vertical)">
                                      <p:cBhvr>
                                        <p:cTn id="57" dur="500"/>
                                        <p:tgtEl>
                                          <p:spTgt spid="2">
                                            <p:txEl>
                                              <p:pRg st="13" end="13"/>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4" presetClass="entr" presetSubtype="5" fill="hold" grpId="0" nodeType="clickEffect">
                                  <p:stCondLst>
                                    <p:cond delay="0"/>
                                  </p:stCondLst>
                                  <p:childTnLst>
                                    <p:set>
                                      <p:cBhvr>
                                        <p:cTn id="61" dur="1" fill="hold">
                                          <p:stCondLst>
                                            <p:cond delay="0"/>
                                          </p:stCondLst>
                                        </p:cTn>
                                        <p:tgtEl>
                                          <p:spTgt spid="2">
                                            <p:txEl>
                                              <p:pRg st="14" end="14"/>
                                            </p:txEl>
                                          </p:spTgt>
                                        </p:tgtEl>
                                        <p:attrNameLst>
                                          <p:attrName>style.visibility</p:attrName>
                                        </p:attrNameLst>
                                      </p:cBhvr>
                                      <p:to>
                                        <p:strVal val="visible"/>
                                      </p:to>
                                    </p:set>
                                    <p:animEffect transition="in" filter="randombar(vertical)">
                                      <p:cBhvr>
                                        <p:cTn id="62" dur="500"/>
                                        <p:tgtEl>
                                          <p:spTgt spid="2">
                                            <p:txEl>
                                              <p:pRg st="14" end="14"/>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4" presetClass="entr" presetSubtype="5" fill="hold" grpId="0" nodeType="clickEffect">
                                  <p:stCondLst>
                                    <p:cond delay="0"/>
                                  </p:stCondLst>
                                  <p:childTnLst>
                                    <p:set>
                                      <p:cBhvr>
                                        <p:cTn id="66" dur="1" fill="hold">
                                          <p:stCondLst>
                                            <p:cond delay="0"/>
                                          </p:stCondLst>
                                        </p:cTn>
                                        <p:tgtEl>
                                          <p:spTgt spid="2">
                                            <p:txEl>
                                              <p:pRg st="15" end="15"/>
                                            </p:txEl>
                                          </p:spTgt>
                                        </p:tgtEl>
                                        <p:attrNameLst>
                                          <p:attrName>style.visibility</p:attrName>
                                        </p:attrNameLst>
                                      </p:cBhvr>
                                      <p:to>
                                        <p:strVal val="visible"/>
                                      </p:to>
                                    </p:set>
                                    <p:animEffect transition="in" filter="randombar(vertical)">
                                      <p:cBhvr>
                                        <p:cTn id="67" dur="500"/>
                                        <p:tgtEl>
                                          <p:spTgt spid="2">
                                            <p:txEl>
                                              <p:pRg st="15" end="15"/>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14" presetClass="entr" presetSubtype="5" fill="hold" grpId="0" nodeType="clickEffect">
                                  <p:stCondLst>
                                    <p:cond delay="0"/>
                                  </p:stCondLst>
                                  <p:childTnLst>
                                    <p:set>
                                      <p:cBhvr>
                                        <p:cTn id="71" dur="1" fill="hold">
                                          <p:stCondLst>
                                            <p:cond delay="0"/>
                                          </p:stCondLst>
                                        </p:cTn>
                                        <p:tgtEl>
                                          <p:spTgt spid="2">
                                            <p:txEl>
                                              <p:pRg st="16" end="16"/>
                                            </p:txEl>
                                          </p:spTgt>
                                        </p:tgtEl>
                                        <p:attrNameLst>
                                          <p:attrName>style.visibility</p:attrName>
                                        </p:attrNameLst>
                                      </p:cBhvr>
                                      <p:to>
                                        <p:strVal val="visible"/>
                                      </p:to>
                                    </p:set>
                                    <p:animEffect transition="in" filter="randombar(vertical)">
                                      <p:cBhvr>
                                        <p:cTn id="72" dur="500"/>
                                        <p:tgtEl>
                                          <p:spTgt spid="2">
                                            <p:txEl>
                                              <p:pRg st="16" end="16"/>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14" presetClass="entr" presetSubtype="5" fill="hold" grpId="0" nodeType="clickEffect">
                                  <p:stCondLst>
                                    <p:cond delay="0"/>
                                  </p:stCondLst>
                                  <p:childTnLst>
                                    <p:set>
                                      <p:cBhvr>
                                        <p:cTn id="76" dur="1" fill="hold">
                                          <p:stCondLst>
                                            <p:cond delay="0"/>
                                          </p:stCondLst>
                                        </p:cTn>
                                        <p:tgtEl>
                                          <p:spTgt spid="2">
                                            <p:txEl>
                                              <p:pRg st="17" end="17"/>
                                            </p:txEl>
                                          </p:spTgt>
                                        </p:tgtEl>
                                        <p:attrNameLst>
                                          <p:attrName>style.visibility</p:attrName>
                                        </p:attrNameLst>
                                      </p:cBhvr>
                                      <p:to>
                                        <p:strVal val="visible"/>
                                      </p:to>
                                    </p:set>
                                    <p:animEffect transition="in" filter="randombar(vertical)">
                                      <p:cBhvr>
                                        <p:cTn id="77" dur="500"/>
                                        <p:tgtEl>
                                          <p:spTgt spid="2">
                                            <p:txEl>
                                              <p:pRg st="17" end="1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237</TotalTime>
  <Words>1012</Words>
  <Application>Microsoft Office PowerPoint</Application>
  <PresentationFormat>On-screen Show (4:3)</PresentationFormat>
  <Paragraphs>192</Paragraphs>
  <Slides>19</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19</vt:i4>
      </vt:variant>
    </vt:vector>
  </HeadingPairs>
  <TitlesOfParts>
    <vt:vector size="28" baseType="lpstr">
      <vt:lpstr>Andale Sans UI</vt:lpstr>
      <vt:lpstr>Arial</vt:lpstr>
      <vt:lpstr>Corbel</vt:lpstr>
      <vt:lpstr>Times New Roman</vt:lpstr>
      <vt:lpstr>Verdana</vt:lpstr>
      <vt:lpstr>Wingdings</vt:lpstr>
      <vt:lpstr>Wingdings 2</vt:lpstr>
      <vt:lpstr>Wingdings 3</vt:lpstr>
      <vt:lpstr>Concourse</vt:lpstr>
      <vt:lpstr>ΠΤΥΧΙΑΚΗ ΕΡΓΑΣΙΑ ΜΕ ΘΕΜΑ : ΟΡΓΑΝΩΣΗ ΤΟΥΡΙΣΤΙΚΟΥ ΠΡΑΚΤΟΡΕΙΟΥ – ΜΕΛΕΤΗ ΠΕΡΙΠΤΩΣΗΣ – ΕΠΑΓΓΕΛΜΑΤΙΚΟΣ ΤΟΥΡΙΣΜΟΣ</vt:lpstr>
      <vt:lpstr>Ορισμός τουρισμού</vt:lpstr>
      <vt:lpstr>Το περιβάλλον του τουριστικού πρακτορείου </vt:lpstr>
      <vt:lpstr>Οι κατηγορίες του τουρισμού</vt:lpstr>
      <vt:lpstr>ΙΔΡΥΣΗ ΤΟΥΡΙΣΤΙΚΟΥ ΠΡΑΚΤΟΡΕΙΟΥ</vt:lpstr>
      <vt:lpstr>ΤΟ ΜΑΡΚΕΤΙΝΓΚ ΤΟΥ ΤΟΥΡΙΣΤΙΚΟΥ ΠΡΑΚΤΟΡΕΙΟΥ</vt:lpstr>
      <vt:lpstr>Στρατηγικές τιμολόγησης  των τουριστικών γραφείων</vt:lpstr>
      <vt:lpstr>Η προώθηση</vt:lpstr>
      <vt:lpstr>ΕΠΑΓΓΕΛΜΑΤΙΚΟΣ ΤΟΥΡΙΣΜΟΣ</vt:lpstr>
      <vt:lpstr>Πλεονεκτήματα επαγγελματικού τουρισμού</vt:lpstr>
      <vt:lpstr>Κατηγοριοποίηση επαγγελματικού τουρισμού</vt:lpstr>
      <vt:lpstr>Ο συνεδριακός τουρισμός</vt:lpstr>
      <vt:lpstr>Ο τουρισμός κινήτρων</vt:lpstr>
      <vt:lpstr>Κατηγορίες του τουρισμού κινήτρων</vt:lpstr>
      <vt:lpstr>Οι περιεκτικές θεωρίες της υποκίνησης</vt:lpstr>
      <vt:lpstr>Εκθεσιακός τουρισμός</vt:lpstr>
      <vt:lpstr>SWOT Ανάλυση</vt:lpstr>
      <vt:lpstr>Συμπέρασμα – Προτάσεις </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makis</dc:creator>
  <cp:lastModifiedBy>georgia toumleli</cp:lastModifiedBy>
  <cp:revision>26</cp:revision>
  <dcterms:created xsi:type="dcterms:W3CDTF">2016-11-03T14:02:22Z</dcterms:created>
  <dcterms:modified xsi:type="dcterms:W3CDTF">2016-11-14T22:24:03Z</dcterms:modified>
</cp:coreProperties>
</file>