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0"/>
  </p:notesMasterIdLst>
  <p:sldIdLst>
    <p:sldId id="346" r:id="rId2"/>
    <p:sldId id="257" r:id="rId3"/>
    <p:sldId id="259" r:id="rId4"/>
    <p:sldId id="260" r:id="rId5"/>
    <p:sldId id="262" r:id="rId6"/>
    <p:sldId id="264" r:id="rId7"/>
    <p:sldId id="265" r:id="rId8"/>
    <p:sldId id="323" r:id="rId9"/>
    <p:sldId id="266" r:id="rId10"/>
    <p:sldId id="268" r:id="rId11"/>
    <p:sldId id="273" r:id="rId12"/>
    <p:sldId id="270" r:id="rId13"/>
    <p:sldId id="272" r:id="rId14"/>
    <p:sldId id="277" r:id="rId15"/>
    <p:sldId id="278" r:id="rId16"/>
    <p:sldId id="280" r:id="rId17"/>
    <p:sldId id="282" r:id="rId18"/>
    <p:sldId id="284" r:id="rId19"/>
    <p:sldId id="286" r:id="rId20"/>
    <p:sldId id="289" r:id="rId21"/>
    <p:sldId id="290" r:id="rId22"/>
    <p:sldId id="305" r:id="rId23"/>
    <p:sldId id="308" r:id="rId24"/>
    <p:sldId id="327" r:id="rId25"/>
    <p:sldId id="328" r:id="rId26"/>
    <p:sldId id="329" r:id="rId27"/>
    <p:sldId id="330" r:id="rId28"/>
    <p:sldId id="345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Χωρίς στυλ, χωρίς πλέγμα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2" autoAdjust="0"/>
    <p:restoredTop sz="94660"/>
  </p:normalViewPr>
  <p:slideViewPr>
    <p:cSldViewPr>
      <p:cViewPr>
        <p:scale>
          <a:sx n="70" d="100"/>
          <a:sy n="70" d="100"/>
        </p:scale>
        <p:origin x="-1368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C8750-0A4B-441C-A1F5-8E57BD5F639A}" type="datetimeFigureOut">
              <a:rPr lang="en-US" smtClean="0"/>
              <a:pPr/>
              <a:t>13-Jun-15</a:t>
            </a:fld>
            <a:endParaRPr lang="en-US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218226-0C2F-4901-A19A-D6F1D5294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18226-0C2F-4901-A19A-D6F1D5294E7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18226-0C2F-4901-A19A-D6F1D5294E7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- Τίτλος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22" name="21 - Υπότιτλος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100329-0422-4EFE-BB0F-D5D2DECB2644}" type="datetimeFigureOut">
              <a:rPr lang="en-US" smtClean="0"/>
              <a:pPr/>
              <a:t>13-Jun-15</a:t>
            </a:fld>
            <a:endParaRPr lang="en-US"/>
          </a:p>
        </p:txBody>
      </p:sp>
      <p:sp>
        <p:nvSpPr>
          <p:cNvPr id="20" name="19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9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BC620B-E2E8-4C15-8B7F-A6FF5A80D5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7 - Έλλειψη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- Έλλειψη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100329-0422-4EFE-BB0F-D5D2DECB2644}" type="datetimeFigureOut">
              <a:rPr lang="en-US" smtClean="0"/>
              <a:pPr/>
              <a:t>13-Jun-15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BC620B-E2E8-4C15-8B7F-A6FF5A80D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100329-0422-4EFE-BB0F-D5D2DECB2644}" type="datetimeFigureOut">
              <a:rPr lang="en-US" smtClean="0"/>
              <a:pPr/>
              <a:t>13-Jun-15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BC620B-E2E8-4C15-8B7F-A6FF5A80D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100329-0422-4EFE-BB0F-D5D2DECB2644}" type="datetimeFigureOut">
              <a:rPr lang="en-US" smtClean="0"/>
              <a:pPr/>
              <a:t>13-Jun-15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BC620B-E2E8-4C15-8B7F-A6FF5A80D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Ορθογώνιο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100329-0422-4EFE-BB0F-D5D2DECB2644}" type="datetimeFigureOut">
              <a:rPr lang="en-US" smtClean="0"/>
              <a:pPr/>
              <a:t>13-Jun-15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BC620B-E2E8-4C15-8B7F-A6FF5A80D5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9 - Ορθογώνιο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- Έλλειψη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- Έλλειψη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100329-0422-4EFE-BB0F-D5D2DECB2644}" type="datetimeFigureOut">
              <a:rPr lang="en-US" smtClean="0"/>
              <a:pPr/>
              <a:t>13-Jun-15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BC620B-E2E8-4C15-8B7F-A6FF5A80D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100329-0422-4EFE-BB0F-D5D2DECB2644}" type="datetimeFigureOut">
              <a:rPr lang="en-US" smtClean="0"/>
              <a:pPr/>
              <a:t>13-Jun-15</a:t>
            </a:fld>
            <a:endParaRPr lang="en-US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BC620B-E2E8-4C15-8B7F-A6FF5A80D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100329-0422-4EFE-BB0F-D5D2DECB2644}" type="datetimeFigureOut">
              <a:rPr lang="en-US" smtClean="0"/>
              <a:pPr/>
              <a:t>13-Jun-15</a:t>
            </a:fld>
            <a:endParaRPr lang="en-US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BC620B-E2E8-4C15-8B7F-A6FF5A80D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Ορθογώνιο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100329-0422-4EFE-BB0F-D5D2DECB2644}" type="datetimeFigureOut">
              <a:rPr lang="en-US" smtClean="0"/>
              <a:pPr/>
              <a:t>13-Jun-15</a:t>
            </a:fld>
            <a:endParaRPr lang="en-US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BC620B-E2E8-4C15-8B7F-A6FF5A80D5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5 - Ορθογώνιο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100329-0422-4EFE-BB0F-D5D2DECB2644}" type="datetimeFigureOut">
              <a:rPr lang="en-US" smtClean="0"/>
              <a:pPr/>
              <a:t>13-Jun-15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BC620B-E2E8-4C15-8B7F-A6FF5A80D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100329-0422-4EFE-BB0F-D5D2DECB2644}" type="datetimeFigureOut">
              <a:rPr lang="en-US" smtClean="0"/>
              <a:pPr/>
              <a:t>13-Jun-15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BC620B-E2E8-4C15-8B7F-A6FF5A80D5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7 - Ορθογώνιο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9" name="8 - Διάγραμμα ροής: Διεργασία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- Διάγραμμα ροής: Διεργασία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Πίτα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- Έλλειψη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- Κουλούρα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- Ορθογώνιο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- Θέση τίτλου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Θέση κειμένου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24" name="2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5100329-0422-4EFE-BB0F-D5D2DECB2644}" type="datetimeFigureOut">
              <a:rPr lang="en-US" smtClean="0"/>
              <a:pPr/>
              <a:t>13-Jun-15</a:t>
            </a:fld>
            <a:endParaRPr lang="en-US"/>
          </a:p>
        </p:txBody>
      </p:sp>
      <p:sp>
        <p:nvSpPr>
          <p:cNvPr id="10" name="9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21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CBC620B-E2E8-4C15-8B7F-A6FF5A80D5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14 - Ορθογώνιο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ctrTitle"/>
          </p:nvPr>
        </p:nvSpPr>
        <p:spPr>
          <a:xfrm>
            <a:off x="1371600" y="2895600"/>
            <a:ext cx="7406640" cy="1472184"/>
          </a:xfrm>
        </p:spPr>
        <p:txBody>
          <a:bodyPr/>
          <a:lstStyle/>
          <a:p>
            <a:r>
              <a:rPr lang="el-GR" dirty="0" smtClean="0"/>
              <a:t>ΕΝΣΩΜΑΤΩΜΕΝΑ ΣΥΣΤΗΜΑΤΑ</a:t>
            </a:r>
            <a:endParaRPr lang="en-US" dirty="0"/>
          </a:p>
        </p:txBody>
      </p:sp>
      <p:sp>
        <p:nvSpPr>
          <p:cNvPr id="5" name="4 - Υπότιτλος"/>
          <p:cNvSpPr>
            <a:spLocks noGrp="1"/>
          </p:cNvSpPr>
          <p:nvPr>
            <p:ph type="subTitle" idx="1"/>
          </p:nvPr>
        </p:nvSpPr>
        <p:spPr>
          <a:xfrm>
            <a:off x="1295400" y="5257800"/>
            <a:ext cx="7406640" cy="1447800"/>
          </a:xfrm>
        </p:spPr>
        <p:txBody>
          <a:bodyPr>
            <a:normAutofit/>
          </a:bodyPr>
          <a:lstStyle/>
          <a:p>
            <a:pPr algn="ctr"/>
            <a:r>
              <a:rPr lang="el-GR" sz="2000" dirty="0" smtClean="0"/>
              <a:t>Όνομα Φοιτητή: </a:t>
            </a:r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Σχεδίαση Ενσωματωμένων Συστημάτων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l-GR" dirty="0" smtClean="0"/>
              <a:t>Η σχεδίαση των ενσωματωμένων συστημάτων είναι μία πολύπλοκη διαδικασία</a:t>
            </a:r>
          </a:p>
          <a:p>
            <a:endParaRPr lang="el-GR" dirty="0" smtClean="0"/>
          </a:p>
          <a:p>
            <a:r>
              <a:rPr lang="el-GR" dirty="0" smtClean="0"/>
              <a:t>Το σύστημα πρέπει να πληρεί κάποιες συγκεκριμένες απαιτήσεις και πολλοί σχεδιαστικοί περιορισμοί </a:t>
            </a:r>
          </a:p>
          <a:p>
            <a:endParaRPr lang="el-GR" dirty="0" smtClean="0"/>
          </a:p>
          <a:p>
            <a:r>
              <a:rPr lang="el-GR" dirty="0" smtClean="0"/>
              <a:t>Παραδείγματα περιορισμών είναι οι περιορισμοί απόδοσης, κόστους, εξοικονόμησης ισχύος κ.τ.λ. </a:t>
            </a:r>
            <a:endParaRPr lang="en-US" dirty="0" smtClean="0"/>
          </a:p>
          <a:p>
            <a:pPr>
              <a:buNone/>
            </a:pPr>
            <a:endParaRPr lang="el-GR" dirty="0" smtClean="0"/>
          </a:p>
          <a:p>
            <a:endParaRPr lang="el-GR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Απαιτήσεις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l-GR" dirty="0" smtClean="0"/>
              <a:t>	Οι απαιτήσεις μπορούν να είναι λειτουργικές ή μη λειτουργικές. Οι τυπικές μη λειτουργικές απαιτήσεις περιλαμβάνουν: </a:t>
            </a:r>
            <a:endParaRPr lang="en-US" dirty="0" smtClean="0"/>
          </a:p>
          <a:p>
            <a:pPr lvl="0"/>
            <a:r>
              <a:rPr lang="el-GR" dirty="0" smtClean="0"/>
              <a:t>Απόδοση</a:t>
            </a:r>
            <a:endParaRPr lang="en-US" dirty="0" smtClean="0"/>
          </a:p>
          <a:p>
            <a:pPr lvl="0"/>
            <a:r>
              <a:rPr lang="el-GR" dirty="0" smtClean="0"/>
              <a:t>Κόστος</a:t>
            </a:r>
            <a:endParaRPr lang="en-US" dirty="0" smtClean="0"/>
          </a:p>
          <a:p>
            <a:pPr lvl="0"/>
            <a:r>
              <a:rPr lang="el-GR" dirty="0" smtClean="0"/>
              <a:t>Φυσικό μέγεθος και βάρος</a:t>
            </a:r>
            <a:endParaRPr lang="en-US" dirty="0" smtClean="0"/>
          </a:p>
          <a:p>
            <a:pPr lvl="0"/>
            <a:r>
              <a:rPr lang="el-GR" dirty="0" smtClean="0"/>
              <a:t>Κατανάλωση ισχύος</a:t>
            </a:r>
            <a:endParaRPr lang="en-US" dirty="0" smtClean="0"/>
          </a:p>
          <a:p>
            <a:pPr lvl="0"/>
            <a:r>
              <a:rPr lang="el-GR" dirty="0" smtClean="0"/>
              <a:t>Χρόνος που απαιτείται για τον υπολογισμό της εξόδου κτλ.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Προκλήσεις στη σχεδίαση ενός συστήματος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  <a:noFill/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just"/>
            <a:r>
              <a:rPr lang="el-GR" sz="2400" dirty="0" smtClean="0"/>
              <a:t>Η ποσότητα του υλικού που πρέπει να χρησιμοποιηθεί.</a:t>
            </a:r>
          </a:p>
          <a:p>
            <a:pPr lvl="0" algn="just"/>
            <a:r>
              <a:rPr lang="el-GR" sz="2400" dirty="0" smtClean="0"/>
              <a:t>Η ελαχιστοποίηση της κατανάλωσης ενέργειας. </a:t>
            </a:r>
            <a:endParaRPr lang="en-US" sz="2400" dirty="0" smtClean="0"/>
          </a:p>
          <a:p>
            <a:pPr algn="just"/>
            <a:r>
              <a:rPr lang="el-GR" sz="2400" dirty="0" smtClean="0"/>
              <a:t>Η ικανοποίηση της προθεσμίας. Ο πιο «ωμός» τρόπος ικανοποίησης της προθεσμίας είναι η επιτάχυνση του υλικού ώστε να εκτελείται ταχύτερα το πρόγραμμα. </a:t>
            </a:r>
          </a:p>
          <a:p>
            <a:pPr lvl="0"/>
            <a:r>
              <a:rPr lang="el-GR" sz="2400" dirty="0" smtClean="0"/>
              <a:t>Πολύπλοκη δοκιμή</a:t>
            </a:r>
            <a:endParaRPr lang="en-US" sz="2400" dirty="0" smtClean="0"/>
          </a:p>
          <a:p>
            <a:pPr lvl="0"/>
            <a:r>
              <a:rPr lang="el-GR" sz="2400" dirty="0" smtClean="0"/>
              <a:t>Περιορισμένες δυνατότητες παρατήρησης</a:t>
            </a:r>
            <a:endParaRPr lang="en-US" sz="2400" dirty="0" smtClean="0"/>
          </a:p>
          <a:p>
            <a:pPr lvl="0"/>
            <a:r>
              <a:rPr lang="el-GR" sz="2400" dirty="0" smtClean="0"/>
              <a:t>Περιορισμένα περιβάλλοντα ανάπτυξης</a:t>
            </a:r>
            <a:endParaRPr lang="en-US" sz="2400" dirty="0" smtClean="0"/>
          </a:p>
          <a:p>
            <a:pPr algn="just"/>
            <a:endParaRPr lang="en-US" sz="2000" dirty="0" smtClean="0"/>
          </a:p>
          <a:p>
            <a:pPr>
              <a:buNone/>
            </a:pPr>
            <a:endParaRPr lang="en-US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90600" y="274638"/>
            <a:ext cx="3810000" cy="1143000"/>
          </a:xfrm>
        </p:spPr>
        <p:txBody>
          <a:bodyPr>
            <a:noAutofit/>
          </a:bodyPr>
          <a:lstStyle/>
          <a:p>
            <a:r>
              <a:rPr lang="el-GR" sz="2400" dirty="0" smtClean="0"/>
              <a:t>Μεθοδολογία σχεδίασης του ενσωματωμένου συστήματος</a:t>
            </a:r>
            <a:endParaRPr lang="en-US" sz="2400" b="1" dirty="0"/>
          </a:p>
        </p:txBody>
      </p:sp>
      <p:pic>
        <p:nvPicPr>
          <p:cNvPr id="8" name="7 - Θέση περιεχομένου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66800" y="1905000"/>
            <a:ext cx="3657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3 - Θέση περιεχομένου" descr="Μεθοδολογια σχεδιασης υλ λογ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05400" y="2057400"/>
            <a:ext cx="3657600" cy="4114800"/>
          </a:xfrm>
        </p:spPr>
      </p:pic>
      <p:sp>
        <p:nvSpPr>
          <p:cNvPr id="9" name="1 - Τίτλος"/>
          <p:cNvSpPr txBox="1">
            <a:spLocks/>
          </p:cNvSpPr>
          <p:nvPr/>
        </p:nvSpPr>
        <p:spPr>
          <a:xfrm>
            <a:off x="4876800" y="274638"/>
            <a:ext cx="381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Μεθοδολογία σχεδίασης των συστατικών υλικού/λογισμικού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Ολοκλήρωση του συστήματος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Στο στάδιο αυτό βλέπουμε αν υπάρχουν σφάλματα και βρίσκουμε τρόπους να τα εξαλείψουμε. </a:t>
            </a:r>
          </a:p>
          <a:p>
            <a:endParaRPr lang="el-GR" dirty="0" smtClean="0"/>
          </a:p>
          <a:p>
            <a:r>
              <a:rPr lang="el-GR" dirty="0" smtClean="0"/>
              <a:t>Η προσεκτική εισαγωγή των κατάλληλων ευκολιών αποσφαλμάτωσης βοηθάει στα προβλήματα ολοκλήρωσης του συστήματος.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Εργαλεία Αποσφαλμάτωσης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l-GR" dirty="0" smtClean="0"/>
              <a:t>Το σημείο διακοπής (</a:t>
            </a:r>
            <a:r>
              <a:rPr lang="en-US" dirty="0" smtClean="0"/>
              <a:t>breakpoint</a:t>
            </a:r>
            <a:r>
              <a:rPr lang="el-GR" dirty="0" smtClean="0"/>
              <a:t>): Ο χρήστης καθορίζει μια διεύθυνση όπου η εκτέλεση του προγράμματος πρέπει να διακοπεί. Όταν ο υπολογιστής φτάσει σε αυτό το σημείο, τότε ο έλεγχος επιστρέφει στο πρόγραμμα παρακολούθησης. </a:t>
            </a:r>
          </a:p>
          <a:p>
            <a:pPr algn="just"/>
            <a:endParaRPr lang="el-GR" dirty="0" smtClean="0"/>
          </a:p>
          <a:p>
            <a:pPr algn="just"/>
            <a:r>
              <a:rPr lang="el-GR" dirty="0" smtClean="0"/>
              <a:t>Το μοντέλο σφάλματος (</a:t>
            </a:r>
            <a:r>
              <a:rPr lang="en-US" dirty="0" smtClean="0"/>
              <a:t>fault model</a:t>
            </a:r>
            <a:r>
              <a:rPr lang="el-GR" dirty="0" smtClean="0"/>
              <a:t>): Περιγράφει τους τύπους προβλημάτων που μπορούν να ανακύψουν στα συστατικά του συστήματος.</a:t>
            </a:r>
          </a:p>
          <a:p>
            <a:pPr algn="just"/>
            <a:endParaRPr lang="el-GR" dirty="0" smtClean="0"/>
          </a:p>
          <a:p>
            <a:pPr algn="just"/>
            <a:r>
              <a:rPr lang="el-GR" dirty="0" smtClean="0"/>
              <a:t>Ο εξομοιωτής σε κύκλωμα (</a:t>
            </a:r>
            <a:r>
              <a:rPr lang="en-US" dirty="0" smtClean="0"/>
              <a:t>In</a:t>
            </a:r>
            <a:r>
              <a:rPr lang="el-GR" dirty="0" smtClean="0"/>
              <a:t>-</a:t>
            </a:r>
            <a:r>
              <a:rPr lang="en-US" dirty="0" smtClean="0"/>
              <a:t>Circuit Emulator</a:t>
            </a:r>
            <a:r>
              <a:rPr lang="el-GR" dirty="0" smtClean="0"/>
              <a:t> - </a:t>
            </a:r>
            <a:r>
              <a:rPr lang="en-US" dirty="0" smtClean="0"/>
              <a:t>ICE</a:t>
            </a:r>
            <a:r>
              <a:rPr lang="el-GR" dirty="0" smtClean="0"/>
              <a:t>): Ο χρήστης μπορεί να εξετάζει και να τροποποιεί την κατάσταση της </a:t>
            </a:r>
            <a:r>
              <a:rPr lang="en-US" dirty="0" smtClean="0"/>
              <a:t>CPU</a:t>
            </a:r>
            <a:r>
              <a:rPr lang="el-GR" dirty="0" smtClean="0"/>
              <a:t>. </a:t>
            </a:r>
            <a:endParaRPr lang="en-US" dirty="0" smtClean="0"/>
          </a:p>
          <a:p>
            <a:pPr algn="just">
              <a:buNone/>
            </a:pPr>
            <a:r>
              <a:rPr lang="el-GR" dirty="0" smtClean="0"/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Δοκιμή κατασκευής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l-GR" dirty="0" smtClean="0"/>
              <a:t>Ο ρόλος της δοκιμής της κατασκευής (</a:t>
            </a:r>
            <a:r>
              <a:rPr lang="en-US" dirty="0" smtClean="0"/>
              <a:t>manufacturing test</a:t>
            </a:r>
            <a:r>
              <a:rPr lang="el-GR" dirty="0" smtClean="0"/>
              <a:t>) είναι να εξασφαλίσουμε ότι δεν εισάγονται λάθη στο σύστημα που έχουμε φτιάξει</a:t>
            </a:r>
            <a:endParaRPr lang="en-US" dirty="0" smtClean="0"/>
          </a:p>
          <a:p>
            <a:pPr algn="just"/>
            <a:r>
              <a:rPr lang="el-GR" dirty="0" smtClean="0"/>
              <a:t>Στην κατασκευή πολύπλοκων συστημάτων, είναι απαραίτητο να λαμβάνουμε υπ’ όψιν τις δοκιμές κατασκευής κατά τη διάρκεια της σχεδίασης</a:t>
            </a:r>
            <a:endParaRPr lang="en-US" dirty="0" smtClean="0"/>
          </a:p>
          <a:p>
            <a:pPr algn="just"/>
            <a:r>
              <a:rPr lang="el-GR" dirty="0" smtClean="0"/>
              <a:t>Κατά τη δοκιμή ενός συστήματος πρέπει να είμαστε σε θέση να ξεχωρίσουμε τις ελαττωματικές συσκευές από αυτές που λειτουργούν κανονικά.</a:t>
            </a:r>
            <a:endParaRPr lang="en-US" dirty="0" smtClean="0"/>
          </a:p>
          <a:p>
            <a:pPr algn="just"/>
            <a:r>
              <a:rPr lang="el-GR" dirty="0" smtClean="0"/>
              <a:t>Η αναλογία των σφαλμάτων που μπορούμε να εντοπίσουμε σε μία σειρά δοκιμών ονομάζεται κάλυψη σφάλματος (</a:t>
            </a:r>
            <a:r>
              <a:rPr lang="en-US" dirty="0" smtClean="0"/>
              <a:t>fault coverage</a:t>
            </a:r>
            <a:r>
              <a:rPr lang="el-GR" dirty="0" smtClean="0"/>
              <a:t>). </a:t>
            </a:r>
            <a:endParaRPr lang="en-US" dirty="0" smtClean="0"/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Η αρχιτεκτονική </a:t>
            </a:r>
            <a:r>
              <a:rPr lang="el-GR" dirty="0" err="1" smtClean="0"/>
              <a:t>von</a:t>
            </a:r>
            <a:r>
              <a:rPr lang="el-GR" dirty="0" smtClean="0"/>
              <a:t> Neumann 	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l-GR" sz="2800" dirty="0" smtClean="0"/>
              <a:t>Σύμφωνα με τον </a:t>
            </a:r>
            <a:r>
              <a:rPr lang="en-US" sz="2800" dirty="0" smtClean="0"/>
              <a:t>Von Neumann, </a:t>
            </a:r>
            <a:r>
              <a:rPr lang="el-GR" sz="2800" dirty="0" smtClean="0"/>
              <a:t>ένα υπολογιστικό σύστημα:</a:t>
            </a:r>
            <a:endParaRPr lang="en-US" sz="2800" dirty="0" smtClean="0"/>
          </a:p>
          <a:p>
            <a:pPr lvl="0"/>
            <a:r>
              <a:rPr lang="el-GR" sz="2800" dirty="0" smtClean="0"/>
              <a:t>Πρέπει να έχει διακριτές μονάδες για την αποθήκευση και επεξεργασία πληροφοριών. </a:t>
            </a:r>
            <a:endParaRPr lang="en-US" sz="2800" dirty="0" smtClean="0"/>
          </a:p>
          <a:p>
            <a:pPr lvl="0">
              <a:buNone/>
            </a:pPr>
            <a:endParaRPr lang="en-US" sz="2800" dirty="0" smtClean="0"/>
          </a:p>
          <a:p>
            <a:pPr lvl="0"/>
            <a:r>
              <a:rPr lang="el-GR" sz="2800" dirty="0" smtClean="0"/>
              <a:t>Δεδομένα και εντολές αναπαρίστανται ως δυαδικά ψηφία για να μπορούν να αποθηκεύονται στις μονάδες αποθήκευσης. </a:t>
            </a:r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Η αρχιτεκτονική Harvard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09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H </a:t>
            </a:r>
            <a:r>
              <a:rPr lang="el-GR" sz="2000" dirty="0" smtClean="0"/>
              <a:t>αρχιτεκτονική αυτή μπορεί να δημιουργήσει κυκλοφοριακή συμφόρηση ή ακόμη και κορεσμό </a:t>
            </a:r>
            <a:endParaRPr lang="en-US" sz="2000" dirty="0" smtClean="0"/>
          </a:p>
          <a:p>
            <a:r>
              <a:rPr lang="en-US" sz="2000" dirty="0" smtClean="0"/>
              <a:t>H</a:t>
            </a:r>
            <a:r>
              <a:rPr lang="el-GR" sz="2000" dirty="0" smtClean="0"/>
              <a:t> βασική διαφορά από την αρχιτεκτονική </a:t>
            </a:r>
            <a:r>
              <a:rPr lang="en-US" sz="2000" dirty="0" smtClean="0"/>
              <a:t>von Neumann </a:t>
            </a:r>
            <a:r>
              <a:rPr lang="el-GR" sz="2000" dirty="0" smtClean="0"/>
              <a:t>είναι ότι διαχωρίζει τον χώρο αποθήκευσης εντολών και δεδομένων.</a:t>
            </a:r>
            <a:endParaRPr lang="en-US" sz="2000" dirty="0" smtClean="0"/>
          </a:p>
          <a:p>
            <a:r>
              <a:rPr lang="el-GR" sz="2000" dirty="0" smtClean="0"/>
              <a:t>Ενώ η μνήμη προγράμματος προσπελαύνεται,  η μνήμη δεδομένων είναι σε ένα ανεξάρτητο δίαυλο και μπορεί να διαβαστεί και να γραφτεί. </a:t>
            </a:r>
            <a:endParaRPr lang="en-US" sz="2000" dirty="0"/>
          </a:p>
        </p:txBody>
      </p:sp>
      <p:pic>
        <p:nvPicPr>
          <p:cNvPr id="4" name="Picture 18" descr="C:\Users\user\Desktop\ptyxiakh enswmatwmena ypologistika systhmata\harvard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38600"/>
            <a:ext cx="8305800" cy="213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Αρχιτεκτονική </a:t>
            </a:r>
            <a:r>
              <a:rPr lang="en-US" dirty="0" smtClean="0"/>
              <a:t>RISC </a:t>
            </a:r>
            <a:r>
              <a:rPr lang="el-GR" dirty="0" smtClean="0"/>
              <a:t>έναντι </a:t>
            </a:r>
            <a:r>
              <a:rPr lang="en-US" dirty="0" smtClean="0"/>
              <a:t>CISC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l-GR" dirty="0" smtClean="0"/>
              <a:t>Οι μελέτες πραγματικών προγραμμάτων , η ταχύτερη μνήμη RAM, οι βελτιώσεις στην τεχνολογία των μεταγλωττιστών και το μικρότερο κόστος αποθηκευτικού χώρου είναι μερικές από τις  δυνάμεις που οδήγησαν στη σχεδίαση Μηχανών Περιορισμένου Συνόλου Εντολών (</a:t>
            </a:r>
            <a:r>
              <a:rPr lang="el-GR" dirty="0" err="1" smtClean="0"/>
              <a:t>Reduced</a:t>
            </a:r>
            <a:r>
              <a:rPr lang="el-GR" dirty="0" smtClean="0"/>
              <a:t> </a:t>
            </a:r>
            <a:r>
              <a:rPr lang="el-GR" dirty="0" err="1" smtClean="0"/>
              <a:t>Instruction</a:t>
            </a:r>
            <a:r>
              <a:rPr lang="el-GR" dirty="0" smtClean="0"/>
              <a:t> </a:t>
            </a:r>
            <a:r>
              <a:rPr lang="el-GR" dirty="0" err="1" smtClean="0"/>
              <a:t>Set</a:t>
            </a:r>
            <a:r>
              <a:rPr lang="el-GR" dirty="0" smtClean="0"/>
              <a:t> </a:t>
            </a:r>
            <a:r>
              <a:rPr lang="el-GR" dirty="0" err="1" smtClean="0"/>
              <a:t>Computer</a:t>
            </a:r>
            <a:r>
              <a:rPr lang="el-GR" dirty="0" smtClean="0"/>
              <a:t>) (RISC).</a:t>
            </a:r>
          </a:p>
          <a:p>
            <a:pPr algn="just">
              <a:buNone/>
            </a:pPr>
            <a:endParaRPr lang="en-US" dirty="0" smtClean="0"/>
          </a:p>
          <a:p>
            <a:pPr algn="just"/>
            <a:r>
              <a:rPr lang="el-GR" dirty="0" smtClean="0"/>
              <a:t>Η στρατηγική στην οποία βασίζεται η αρχιτεκτονική </a:t>
            </a:r>
            <a:r>
              <a:rPr lang="en-US" dirty="0" smtClean="0"/>
              <a:t>CISC</a:t>
            </a:r>
            <a:r>
              <a:rPr lang="el-GR" dirty="0" smtClean="0"/>
              <a:t>(</a:t>
            </a:r>
            <a:r>
              <a:rPr lang="en-US" dirty="0" smtClean="0"/>
              <a:t>Complex instruction set computer</a:t>
            </a:r>
            <a:r>
              <a:rPr lang="el-GR" dirty="0" smtClean="0"/>
              <a:t>) είναι η ύπαρξη ενός μεγάλου συνόλου εντολών, στο οποίο συμπεριλαμβάνονται και σύνθετες. </a:t>
            </a:r>
            <a:r>
              <a:rPr lang="en-US" dirty="0" smtClean="0"/>
              <a:t>O</a:t>
            </a:r>
            <a:r>
              <a:rPr lang="el-GR" dirty="0" smtClean="0"/>
              <a:t>ι προγραμματιστές στην </a:t>
            </a:r>
            <a:r>
              <a:rPr lang="en-US" dirty="0" smtClean="0"/>
              <a:t>CISC</a:t>
            </a:r>
            <a:r>
              <a:rPr lang="el-GR" dirty="0" smtClean="0"/>
              <a:t>  δεν χρειάζεται να γράφουν σύνολα εντολών για να πραγματοποιήσουν κάποια σύνθετη εργασία .</a:t>
            </a:r>
            <a:endParaRPr lang="en-US" dirty="0" smtClean="0"/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Εισαγωγή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l-GR" dirty="0" smtClean="0"/>
              <a:t>Η </a:t>
            </a:r>
            <a:r>
              <a:rPr lang="el-GR" dirty="0"/>
              <a:t>σχεδίαση ενσωματωμένων υπολογιστικών συστημάτων, στα οποία οι μικροεπεξεργαστές αποτελούν μόνο ένα τμήμα τους, αποτελεί ανοιχτή </a:t>
            </a:r>
            <a:r>
              <a:rPr lang="el-GR" dirty="0" smtClean="0"/>
              <a:t>πρόκληση.</a:t>
            </a:r>
          </a:p>
          <a:p>
            <a:pPr>
              <a:buNone/>
            </a:pPr>
            <a:endParaRPr lang="el-GR" dirty="0" smtClean="0"/>
          </a:p>
          <a:p>
            <a:r>
              <a:rPr lang="el-GR" dirty="0"/>
              <a:t>Ωστόσο, η σχεδίαση ενσωματωμένων συστημάτων εξασκείται σήμερα σαν μία δεξιοτεχνία. </a:t>
            </a:r>
            <a:endParaRPr lang="el-GR" dirty="0" smtClean="0"/>
          </a:p>
          <a:p>
            <a:pPr>
              <a:buNone/>
            </a:pPr>
            <a:endParaRPr lang="el-GR" dirty="0" smtClean="0"/>
          </a:p>
          <a:p>
            <a:pPr>
              <a:buNone/>
            </a:pPr>
            <a:r>
              <a:rPr lang="el-GR" dirty="0" smtClean="0"/>
              <a:t>	Κατά το σχεδιασμό ενσωματωμένων συστημάτων απαιτείται: </a:t>
            </a:r>
          </a:p>
          <a:p>
            <a:r>
              <a:rPr lang="el-GR" dirty="0" smtClean="0"/>
              <a:t>Εξισορρόπηση μεταξύ του κόστους και των επιδόσεων τους</a:t>
            </a:r>
          </a:p>
          <a:p>
            <a:pPr>
              <a:buNone/>
            </a:pPr>
            <a:endParaRPr lang="el-GR" dirty="0" smtClean="0"/>
          </a:p>
          <a:p>
            <a:r>
              <a:rPr lang="el-GR" dirty="0" smtClean="0"/>
              <a:t>Εργαλεία αυτοματοποίησης σχεδιασμού ώστε να διαχειριστεί κανείς την πολυπλοκότητα των σημερινών συστημάτων </a:t>
            </a:r>
            <a:endParaRPr lang="en-US" dirty="0" smtClean="0"/>
          </a:p>
          <a:p>
            <a:pPr>
              <a:buNone/>
            </a:pPr>
            <a:endParaRPr lang="el-GR" dirty="0" smtClean="0"/>
          </a:p>
          <a:p>
            <a:endParaRPr lang="el-GR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Ο επεξεργαστής ARM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l">
              <a:buNone/>
            </a:pPr>
            <a:r>
              <a:rPr lang="el-GR" sz="2400" dirty="0" smtClean="0"/>
              <a:t>Η αρχιτεκτονική </a:t>
            </a:r>
            <a:r>
              <a:rPr lang="en-US" sz="2400" dirty="0" smtClean="0"/>
              <a:t>ARM</a:t>
            </a:r>
            <a:r>
              <a:rPr lang="el-GR" sz="2400" dirty="0" smtClean="0"/>
              <a:t> υποστηρίζει  δύο βασικούς τύπους δεδομένων:</a:t>
            </a:r>
          </a:p>
          <a:p>
            <a:pPr algn="l">
              <a:buNone/>
            </a:pPr>
            <a:endParaRPr lang="en-US" sz="2400" dirty="0" smtClean="0"/>
          </a:p>
          <a:p>
            <a:pPr lvl="0"/>
            <a:r>
              <a:rPr lang="el-GR" dirty="0" smtClean="0"/>
              <a:t>Η τυπική λέξη του </a:t>
            </a:r>
            <a:r>
              <a:rPr lang="en-US" dirty="0" smtClean="0"/>
              <a:t>ARM</a:t>
            </a:r>
            <a:r>
              <a:rPr lang="el-GR" dirty="0" smtClean="0"/>
              <a:t> είναι 32-</a:t>
            </a:r>
            <a:r>
              <a:rPr lang="en-US" dirty="0" smtClean="0"/>
              <a:t>bits </a:t>
            </a:r>
          </a:p>
          <a:p>
            <a:pPr lvl="0"/>
            <a:r>
              <a:rPr lang="el-GR" dirty="0" smtClean="0"/>
              <a:t>Η λέξη μπορεί να διαιρεθεί  σε τέσσερα </a:t>
            </a:r>
            <a:r>
              <a:rPr lang="en-US" dirty="0" smtClean="0"/>
              <a:t>bytes </a:t>
            </a:r>
            <a:r>
              <a:rPr lang="el-GR" dirty="0" smtClean="0"/>
              <a:t>των 8 </a:t>
            </a:r>
            <a:r>
              <a:rPr lang="en-US" dirty="0" smtClean="0"/>
              <a:t>bits</a:t>
            </a:r>
            <a:r>
              <a:rPr lang="el-GR" dirty="0" smtClean="0"/>
              <a:t>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276850" y="1947724"/>
            <a:ext cx="3657600" cy="381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Ο επεξεργαστής SHARC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l-GR" dirty="0" smtClean="0"/>
              <a:t>Η οικογένεια των επεξεργαστών ψηφιακού συστήματος </a:t>
            </a:r>
            <a:r>
              <a:rPr lang="en-US" dirty="0" smtClean="0"/>
              <a:t>SHARC </a:t>
            </a:r>
            <a:r>
              <a:rPr lang="el-GR" dirty="0" smtClean="0"/>
              <a:t>[</a:t>
            </a:r>
            <a:r>
              <a:rPr lang="en-US" dirty="0" smtClean="0"/>
              <a:t>ADI</a:t>
            </a:r>
            <a:r>
              <a:rPr lang="el-GR" dirty="0" smtClean="0"/>
              <a:t>97] χρησιμοποιεί τη αρχιτεκτονική </a:t>
            </a:r>
            <a:r>
              <a:rPr lang="en-US" dirty="0" smtClean="0"/>
              <a:t>Harvard</a:t>
            </a:r>
            <a:r>
              <a:rPr lang="el-GR" dirty="0" smtClean="0"/>
              <a:t>. Οι εντολές </a:t>
            </a:r>
            <a:r>
              <a:rPr lang="en-US" dirty="0" smtClean="0"/>
              <a:t>SHARC</a:t>
            </a:r>
            <a:r>
              <a:rPr lang="el-GR" dirty="0" smtClean="0"/>
              <a:t> γράφονται μια ανά γραμμή και έχουν την παρακάτω μορφή: </a:t>
            </a:r>
            <a:endParaRPr lang="en-US" dirty="0" smtClean="0"/>
          </a:p>
          <a:p>
            <a:pPr>
              <a:buNone/>
            </a:pPr>
            <a:r>
              <a:rPr lang="el-GR" dirty="0" smtClean="0"/>
              <a:t> 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R1= DM(M0,I0), R2= PM(M8,I8);       ! </a:t>
            </a:r>
            <a:r>
              <a:rPr lang="el-GR" b="1" dirty="0" smtClean="0"/>
              <a:t>ένα σχόλιο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	label</a:t>
            </a:r>
            <a:r>
              <a:rPr lang="el-GR" b="1" dirty="0" smtClean="0"/>
              <a:t>:   </a:t>
            </a:r>
            <a:r>
              <a:rPr lang="en-US" b="1" dirty="0" smtClean="0"/>
              <a:t>R</a:t>
            </a:r>
            <a:r>
              <a:rPr lang="el-GR" b="1" dirty="0" smtClean="0"/>
              <a:t>3= </a:t>
            </a:r>
            <a:r>
              <a:rPr lang="en-US" b="1" dirty="0" smtClean="0"/>
              <a:t>R</a:t>
            </a:r>
            <a:r>
              <a:rPr lang="el-GR" b="1" dirty="0" smtClean="0"/>
              <a:t>1 + </a:t>
            </a:r>
            <a:r>
              <a:rPr lang="en-US" b="1" dirty="0" smtClean="0"/>
              <a:t>R</a:t>
            </a:r>
            <a:r>
              <a:rPr lang="el-GR" b="1" dirty="0" smtClean="0"/>
              <a:t>2</a:t>
            </a:r>
            <a:r>
              <a:rPr lang="el-GR" dirty="0" smtClean="0"/>
              <a:t>;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291137" y="1951037"/>
            <a:ext cx="36290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Η UML στην ανάπτυξη ενσωματωμένων συστημάτων</a:t>
            </a:r>
            <a:endParaRPr lang="en-US" dirty="0"/>
          </a:p>
        </p:txBody>
      </p:sp>
      <p:sp>
        <p:nvSpPr>
          <p:cNvPr id="9" name="8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l-GR" dirty="0" smtClean="0"/>
              <a:t>H UML παρέχει ένα πλούσιο σύνολο στοιχείων μοντελοποίησης που δίνουν τη δυνατότητα να μοντελοποιηθούν τα πιο σημαντικά χαρακτηριστικά των κατανεμημένων συστημάτων πραγματικού χρόνου, όπως η απόδοση, οι φυσικοί πόροι και ο χρόνος.</a:t>
            </a:r>
          </a:p>
          <a:p>
            <a:pPr algn="just"/>
            <a:endParaRPr lang="el-GR" dirty="0" smtClean="0"/>
          </a:p>
          <a:p>
            <a:pPr algn="just"/>
            <a:r>
              <a:rPr lang="el-GR" dirty="0" smtClean="0"/>
              <a:t>Ένα UML </a:t>
            </a:r>
            <a:r>
              <a:rPr lang="el-GR" dirty="0" err="1" smtClean="0"/>
              <a:t>profile</a:t>
            </a:r>
            <a:r>
              <a:rPr lang="el-GR" dirty="0" smtClean="0"/>
              <a:t> για τα ενσωματωμένα συστήματα πρέπει να περιλαμβάνει εξειδικευμένη σημειολογία για την αναπαράσταση της δομής και της συμπεριφοράς των </a:t>
            </a:r>
            <a:r>
              <a:rPr lang="el-GR" dirty="0" err="1" smtClean="0"/>
              <a:t>platform</a:t>
            </a:r>
            <a:r>
              <a:rPr lang="el-GR" dirty="0" smtClean="0"/>
              <a:t> </a:t>
            </a:r>
            <a:r>
              <a:rPr lang="el-GR" dirty="0" err="1" smtClean="0"/>
              <a:t>resources</a:t>
            </a:r>
            <a:r>
              <a:rPr lang="el-GR" dirty="0" smtClean="0"/>
              <a:t> και των υπηρεσιών που παρέχουν, με ιδιαίτερη έμφαση σε θέματα απόδοσης και κόστους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Model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l-GR" sz="2400" dirty="0" smtClean="0"/>
              <a:t>Τα </a:t>
            </a:r>
            <a:r>
              <a:rPr lang="el-GR" sz="2400" dirty="0" err="1" smtClean="0"/>
              <a:t>application</a:t>
            </a:r>
            <a:r>
              <a:rPr lang="el-GR" sz="2400" dirty="0" smtClean="0"/>
              <a:t> </a:t>
            </a:r>
            <a:r>
              <a:rPr lang="el-GR" sz="2400" dirty="0" err="1" smtClean="0"/>
              <a:t>models</a:t>
            </a:r>
            <a:r>
              <a:rPr lang="el-GR" sz="2400" dirty="0" smtClean="0"/>
              <a:t> είναι εκτελέσιμα και αποτελούνται από τρία πρωτεύοντα</a:t>
            </a:r>
            <a:r>
              <a:rPr lang="en-US" sz="2400" dirty="0" smtClean="0"/>
              <a:t> </a:t>
            </a:r>
            <a:r>
              <a:rPr lang="el-GR" sz="2400" dirty="0" smtClean="0"/>
              <a:t>διαγράμματα</a:t>
            </a:r>
            <a:r>
              <a:rPr lang="en-US" sz="2400" dirty="0" smtClean="0"/>
              <a:t>.</a:t>
            </a:r>
            <a:endParaRPr lang="el-GR" sz="2400" dirty="0" smtClean="0"/>
          </a:p>
          <a:p>
            <a:pPr algn="just"/>
            <a:endParaRPr lang="en-US" sz="2400" dirty="0" smtClean="0"/>
          </a:p>
          <a:p>
            <a:pPr algn="just"/>
            <a:r>
              <a:rPr lang="el-GR" sz="2400" dirty="0" smtClean="0"/>
              <a:t>Δίνουν τη δυνατότητα στο σχεδιαστή να εξακριβώσει αν ο σχεδιασμός επιλύει τα προβλήματα που πρέπει να επιλυθούν τρέχοντας ένα executable UML </a:t>
            </a:r>
            <a:r>
              <a:rPr lang="el-GR" sz="2400" dirty="0" err="1" smtClean="0"/>
              <a:t>model</a:t>
            </a:r>
            <a:r>
              <a:rPr lang="el-GR" sz="2400" dirty="0" smtClean="0"/>
              <a:t> και κάνοντας </a:t>
            </a:r>
            <a:r>
              <a:rPr lang="el-GR" sz="2400" dirty="0" err="1" smtClean="0"/>
              <a:t>debugging</a:t>
            </a:r>
            <a:r>
              <a:rPr lang="el-GR" sz="2400" dirty="0" smtClean="0"/>
              <a:t> του μοντέλου, προτού παραχθεί κώδικας.</a:t>
            </a:r>
          </a:p>
          <a:p>
            <a:pPr algn="just"/>
            <a:endParaRPr lang="el-GR" sz="2400" dirty="0" smtClean="0"/>
          </a:p>
          <a:p>
            <a:pPr algn="just"/>
            <a:r>
              <a:rPr lang="el-GR" sz="2400" dirty="0" smtClean="0"/>
              <a:t>Ο σχεδιασμός τους οδηγεί σε ένα περισσότερο συντηρήσιμο και αποδοτικό σύστημα.</a:t>
            </a:r>
            <a:endParaRPr lang="en-US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Παράδειγμα Ε.Σ.</a:t>
            </a:r>
            <a:endParaRPr lang="en-US" dirty="0"/>
          </a:p>
        </p:txBody>
      </p:sp>
      <p:sp>
        <p:nvSpPr>
          <p:cNvPr id="5" name="4 - Θέση περιεχομένου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l-GR" sz="2000" u="sng" dirty="0" smtClean="0"/>
              <a:t>Ανάλυση απαιτήσεων ενός κινούμενου χάρτη παγκόσμιου συστήματος εντοπισμού θέσης (</a:t>
            </a:r>
            <a:r>
              <a:rPr lang="en-US" sz="2000" u="sng" dirty="0" smtClean="0"/>
              <a:t>GPS</a:t>
            </a:r>
            <a:r>
              <a:rPr lang="el-GR" sz="2000" u="sng" dirty="0" smtClean="0"/>
              <a:t>).</a:t>
            </a:r>
          </a:p>
          <a:p>
            <a:pPr>
              <a:buNone/>
            </a:pPr>
            <a:endParaRPr lang="el-GR" sz="2400" dirty="0" smtClean="0"/>
          </a:p>
          <a:p>
            <a:pPr>
              <a:buNone/>
            </a:pPr>
            <a:r>
              <a:rPr lang="el-GR" sz="2400" dirty="0" smtClean="0"/>
              <a:t>Ο κινούμενος χάρτης είναι μία συσκευή η οποία δείχνει στον χρήστη έναν χάρτη της περιοχής γύρω από την τρέχουσα θέση του, και αλλάζει καθώς ο χρήστης και η συσκευή μετακινούνται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7" name="11 - Εικόνα" descr="παραδειγμα2.pn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46313" y="1524000"/>
            <a:ext cx="3518674" cy="4664075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Παράδειγμα Ε.Σ.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Η φόρμα απαιτήσεων είναι η εξής : </a:t>
            </a:r>
          </a:p>
        </p:txBody>
      </p:sp>
      <p:graphicFrame>
        <p:nvGraphicFramePr>
          <p:cNvPr id="4" name="3 - Πίνακας"/>
          <p:cNvGraphicFramePr>
            <a:graphicFrameLocks noGrp="1"/>
          </p:cNvGraphicFramePr>
          <p:nvPr/>
        </p:nvGraphicFramePr>
        <p:xfrm>
          <a:off x="533400" y="2286000"/>
          <a:ext cx="8077200" cy="4316875"/>
        </p:xfrm>
        <a:graphic>
          <a:graphicData uri="http://schemas.openxmlformats.org/drawingml/2006/table">
            <a:tbl>
              <a:tblPr/>
              <a:tblGrid>
                <a:gridCol w="4038600"/>
                <a:gridCol w="4038600"/>
              </a:tblGrid>
              <a:tr h="677143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1" dirty="0">
                          <a:latin typeface="Times New Roman"/>
                          <a:ea typeface="Calibri"/>
                        </a:rPr>
                        <a:t>Όνομα</a:t>
                      </a:r>
                      <a:endParaRPr lang="en-US" sz="1600" dirty="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>
                          <a:latin typeface="Times New Roman"/>
                          <a:ea typeface="Calibri"/>
                        </a:rPr>
                        <a:t>Κινούμενος χάρτης παγκοσμίου συστήματος εντοπισμού θέσης (</a:t>
                      </a:r>
                      <a:r>
                        <a:rPr lang="en-US" sz="1200">
                          <a:latin typeface="Times New Roman"/>
                          <a:ea typeface="Calibri"/>
                        </a:rPr>
                        <a:t>Global Positioning System </a:t>
                      </a:r>
                      <a:r>
                        <a:rPr lang="el-GR" sz="1200">
                          <a:latin typeface="Times New Roman"/>
                          <a:ea typeface="Calibri"/>
                        </a:rPr>
                        <a:t>– </a:t>
                      </a:r>
                      <a:r>
                        <a:rPr lang="en-US" sz="1200">
                          <a:latin typeface="Times New Roman"/>
                          <a:ea typeface="Calibri"/>
                        </a:rPr>
                        <a:t>GPS</a:t>
                      </a:r>
                      <a:r>
                        <a:rPr lang="el-GR" sz="1200">
                          <a:latin typeface="Times New Roman"/>
                          <a:ea typeface="Calibri"/>
                        </a:rPr>
                        <a:t>) 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1429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1">
                          <a:latin typeface="Times New Roman"/>
                          <a:ea typeface="Calibri"/>
                        </a:rPr>
                        <a:t>Σκοπός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>
                          <a:latin typeface="Times New Roman"/>
                          <a:ea typeface="Calibri"/>
                        </a:rPr>
                        <a:t>Καταναλωτικής κατηγορίας κινούμενος χάρτης για χρήση κατά την οδήγηση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714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1">
                          <a:latin typeface="Times New Roman"/>
                          <a:ea typeface="Calibri"/>
                        </a:rPr>
                        <a:t>Είσοδοι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>
                          <a:latin typeface="Times New Roman"/>
                          <a:ea typeface="Calibri"/>
                        </a:rPr>
                        <a:t>Ένα πλήκτρο ισχύος, δύο πλήκτρα ελέγχου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1429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1">
                          <a:latin typeface="Times New Roman"/>
                          <a:ea typeface="Calibri"/>
                        </a:rPr>
                        <a:t>Έξοδοι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>
                          <a:latin typeface="Times New Roman"/>
                          <a:ea typeface="Calibri"/>
                        </a:rPr>
                        <a:t>Φωτιζόμενη οθόνη υγρών κρυστάλλων (</a:t>
                      </a:r>
                      <a:r>
                        <a:rPr lang="en-US" sz="1200">
                          <a:latin typeface="Times New Roman"/>
                          <a:ea typeface="Calibri"/>
                        </a:rPr>
                        <a:t>LCD</a:t>
                      </a:r>
                      <a:r>
                        <a:rPr lang="el-GR" sz="1200">
                          <a:latin typeface="Times New Roman"/>
                          <a:ea typeface="Calibri"/>
                        </a:rPr>
                        <a:t>) με ανάλυση 400</a:t>
                      </a:r>
                      <a:r>
                        <a:rPr lang="en-US" sz="1200">
                          <a:latin typeface="Times New Roman"/>
                          <a:ea typeface="Calibri"/>
                        </a:rPr>
                        <a:t>x</a:t>
                      </a:r>
                      <a:r>
                        <a:rPr lang="el-GR" sz="1200">
                          <a:latin typeface="Times New Roman"/>
                          <a:ea typeface="Calibri"/>
                        </a:rPr>
                        <a:t>600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46682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1">
                          <a:latin typeface="Times New Roman"/>
                          <a:ea typeface="Calibri"/>
                        </a:rPr>
                        <a:t>Λειτουργίες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dirty="0">
                          <a:latin typeface="Times New Roman"/>
                          <a:ea typeface="Calibri"/>
                        </a:rPr>
                        <a:t>Χρησιμοποιεί </a:t>
                      </a:r>
                      <a:r>
                        <a:rPr lang="en-US" sz="1200" dirty="0">
                          <a:latin typeface="Times New Roman"/>
                          <a:ea typeface="Calibri"/>
                        </a:rPr>
                        <a:t>GPS </a:t>
                      </a:r>
                      <a:r>
                        <a:rPr lang="el-GR" sz="1200" dirty="0">
                          <a:latin typeface="Times New Roman"/>
                          <a:ea typeface="Calibri"/>
                        </a:rPr>
                        <a:t>πέντε δεκτών. Δείχνει πάντα το τρέχον γεωγραφικό μήκος και το τρέχον γεωγραφικό πλάτος. </a:t>
                      </a:r>
                      <a:endParaRPr lang="en-US" sz="1600" dirty="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5578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1">
                          <a:latin typeface="Times New Roman"/>
                          <a:ea typeface="Calibri"/>
                        </a:rPr>
                        <a:t>Απόδοση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>
                          <a:latin typeface="Times New Roman"/>
                          <a:ea typeface="Calibri"/>
                        </a:rPr>
                        <a:t>Ενημερώνει την οθόνη κάθε 0,25 </a:t>
                      </a:r>
                      <a:r>
                        <a:rPr lang="en-US" sz="1200">
                          <a:latin typeface="Times New Roman"/>
                          <a:ea typeface="Calibri"/>
                        </a:rPr>
                        <a:t>sec</a:t>
                      </a:r>
                      <a:r>
                        <a:rPr lang="el-GR" sz="1200">
                          <a:latin typeface="Times New Roman"/>
                          <a:ea typeface="Calibri"/>
                        </a:rPr>
                        <a:t>. σε κίνηση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4473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1">
                          <a:latin typeface="Times New Roman"/>
                          <a:ea typeface="Calibri"/>
                        </a:rPr>
                        <a:t>Κόστος κατασκευής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>
                          <a:latin typeface="Times New Roman"/>
                          <a:ea typeface="Calibri"/>
                        </a:rPr>
                        <a:t>100€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123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1">
                          <a:latin typeface="Times New Roman"/>
                          <a:ea typeface="Calibri"/>
                        </a:rPr>
                        <a:t>Ισχύς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100mWatt</a:t>
                      </a:r>
                      <a:endParaRPr lang="en-US" sz="160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1429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1" dirty="0">
                          <a:latin typeface="Times New Roman"/>
                          <a:ea typeface="Calibri"/>
                        </a:rPr>
                        <a:t>Φυσικό μέγεθος και βάρος</a:t>
                      </a:r>
                      <a:endParaRPr lang="en-US" sz="1600" dirty="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dirty="0">
                          <a:latin typeface="Times New Roman"/>
                          <a:ea typeface="Calibri"/>
                        </a:rPr>
                        <a:t>Όχι μεγαλύτερο από 5</a:t>
                      </a:r>
                      <a:r>
                        <a:rPr lang="en-US" sz="1200" dirty="0">
                          <a:latin typeface="Times New Roman"/>
                          <a:ea typeface="Calibri"/>
                        </a:rPr>
                        <a:t>cm x</a:t>
                      </a:r>
                      <a:r>
                        <a:rPr lang="el-GR" sz="1200" dirty="0">
                          <a:latin typeface="Times New Roman"/>
                          <a:ea typeface="Calibri"/>
                        </a:rPr>
                        <a:t> 15</a:t>
                      </a:r>
                      <a:r>
                        <a:rPr lang="en-US" sz="1200" dirty="0">
                          <a:latin typeface="Times New Roman"/>
                          <a:ea typeface="Calibri"/>
                        </a:rPr>
                        <a:t>cm</a:t>
                      </a:r>
                      <a:r>
                        <a:rPr lang="el-GR" sz="1200" dirty="0">
                          <a:latin typeface="Times New Roman"/>
                          <a:ea typeface="Calibri"/>
                        </a:rPr>
                        <a:t>, 340 γραμμάρια.</a:t>
                      </a:r>
                      <a:endParaRPr lang="en-US" sz="1600" dirty="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Παράδειγμα Ε.Σ. (2)  </a:t>
            </a:r>
            <a:endParaRPr lang="en-US" dirty="0"/>
          </a:p>
        </p:txBody>
      </p:sp>
      <p:sp>
        <p:nvSpPr>
          <p:cNvPr id="5" name="4 - Θέση περιεχομένου"/>
          <p:cNvSpPr>
            <a:spLocks noGrp="1"/>
          </p:cNvSpPr>
          <p:nvPr>
            <p:ph sz="half" idx="1"/>
          </p:nvPr>
        </p:nvSpPr>
        <p:spPr>
          <a:xfrm>
            <a:off x="76200" y="1600200"/>
            <a:ext cx="3733800" cy="4876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l-GR" sz="2400" u="sng" dirty="0" smtClean="0"/>
              <a:t>Μοντέλο ελεγκτή τραίνων</a:t>
            </a:r>
          </a:p>
          <a:p>
            <a:pPr>
              <a:buNone/>
            </a:pPr>
            <a:endParaRPr lang="el-GR" sz="2400" dirty="0" smtClean="0"/>
          </a:p>
          <a:p>
            <a:pPr>
              <a:buNone/>
            </a:pPr>
            <a:r>
              <a:rPr lang="el-GR" sz="2400" dirty="0" smtClean="0"/>
              <a:t>Το τραίνο διαθέτει ένα σύστημα ελέγχου ώστε να ρυθμίζεται η ταχύτητα του κινητήρα και η κατεύθυνση του τραίνου και αναλογικά ηλεκτρονικά για την ανίχνευση των μεταδιδόμενων </a:t>
            </a:r>
            <a:r>
              <a:rPr lang="en-US" sz="2400" dirty="0" smtClean="0"/>
              <a:t>bits</a:t>
            </a:r>
            <a:r>
              <a:rPr lang="el-GR" sz="2400" dirty="0" smtClean="0"/>
              <a:t>. </a:t>
            </a:r>
          </a:p>
          <a:p>
            <a:pPr>
              <a:buNone/>
            </a:pPr>
            <a:r>
              <a:rPr lang="el-GR" sz="2400" dirty="0" smtClean="0"/>
              <a:t>Στο σύστημα υπάρχει και ένα πακέτο κώδικά διόρθωσης σφάλματος 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7" name="7 - Εικόνα" descr="Διευθερηση του συστηματος τραινου.pn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1600200"/>
            <a:ext cx="3944945" cy="2382213"/>
          </a:xfrm>
          <a:prstGeom prst="rect">
            <a:avLst/>
          </a:prstGeom>
        </p:spPr>
      </p:pic>
      <p:pic>
        <p:nvPicPr>
          <p:cNvPr id="8" name="12 - Εικόνα" descr="σηματοδοσία προς το τραίνο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86200" y="3996055"/>
            <a:ext cx="5045710" cy="28619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Παράδειγμα Ε.Σ. (2) 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609600"/>
          </a:xfrm>
        </p:spPr>
        <p:txBody>
          <a:bodyPr/>
          <a:lstStyle/>
          <a:p>
            <a:r>
              <a:rPr lang="el-GR" dirty="0" smtClean="0"/>
              <a:t>Η φόρμα απαιτήσεων είναι η εξής: </a:t>
            </a:r>
            <a:endParaRPr lang="en-US" dirty="0"/>
          </a:p>
        </p:txBody>
      </p:sp>
      <p:graphicFrame>
        <p:nvGraphicFramePr>
          <p:cNvPr id="4" name="3 - Πίνακας"/>
          <p:cNvGraphicFramePr>
            <a:graphicFrameLocks noGrp="1"/>
          </p:cNvGraphicFramePr>
          <p:nvPr/>
        </p:nvGraphicFramePr>
        <p:xfrm>
          <a:off x="457200" y="2057400"/>
          <a:ext cx="8153400" cy="4874726"/>
        </p:xfrm>
        <a:graphic>
          <a:graphicData uri="http://schemas.openxmlformats.org/drawingml/2006/table">
            <a:tbl>
              <a:tblPr/>
              <a:tblGrid>
                <a:gridCol w="4076700"/>
                <a:gridCol w="4076700"/>
              </a:tblGrid>
              <a:tr h="225714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dirty="0">
                          <a:latin typeface="Times New Roman"/>
                          <a:ea typeface="Calibri"/>
                        </a:rPr>
                        <a:t>Όνομα</a:t>
                      </a:r>
                      <a:endParaRPr lang="en-US" sz="1800" dirty="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dirty="0">
                          <a:latin typeface="Times New Roman"/>
                          <a:ea typeface="Calibri"/>
                        </a:rPr>
                        <a:t>Μοντέλο ελεγκτή τραίνου</a:t>
                      </a:r>
                      <a:endParaRPr lang="en-US" sz="1800" dirty="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1429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dirty="0">
                          <a:latin typeface="Times New Roman"/>
                          <a:ea typeface="Calibri"/>
                        </a:rPr>
                        <a:t>Σκοπός</a:t>
                      </a:r>
                      <a:endParaRPr lang="en-US" sz="1800" dirty="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dirty="0">
                          <a:latin typeface="Times New Roman"/>
                          <a:ea typeface="Calibri"/>
                        </a:rPr>
                        <a:t>Έλεγχος ταχύτητας έως 8 διαφορετικών μοντέλων τραίνων</a:t>
                      </a:r>
                      <a:endParaRPr lang="en-US" sz="1800" dirty="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7143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dirty="0">
                          <a:latin typeface="Times New Roman"/>
                          <a:ea typeface="Calibri"/>
                        </a:rPr>
                        <a:t>Είσοδοι</a:t>
                      </a:r>
                      <a:endParaRPr lang="en-US" sz="1800" dirty="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dirty="0">
                          <a:latin typeface="Times New Roman"/>
                          <a:ea typeface="Calibri"/>
                        </a:rPr>
                        <a:t>Βαλβίδα, ρύθμιση αδράνειας, τερματισμός κατάστασης εκτάκτου ανάγκης, αριθμός τραίνου</a:t>
                      </a:r>
                      <a:endParaRPr lang="en-US" sz="1800" dirty="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714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dirty="0">
                          <a:latin typeface="Times New Roman"/>
                          <a:ea typeface="Calibri"/>
                        </a:rPr>
                        <a:t>Έξοδοι</a:t>
                      </a:r>
                      <a:endParaRPr lang="en-US" sz="1800" dirty="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dirty="0">
                          <a:latin typeface="Times New Roman"/>
                          <a:ea typeface="Calibri"/>
                        </a:rPr>
                        <a:t>Σήματα ελέγχου τραίνων</a:t>
                      </a:r>
                      <a:endParaRPr lang="en-US" sz="1800" dirty="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46682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>
                          <a:latin typeface="Times New Roman"/>
                          <a:ea typeface="Calibri"/>
                        </a:rPr>
                        <a:t>Λειτουργίες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dirty="0">
                          <a:latin typeface="Times New Roman"/>
                          <a:ea typeface="Calibri"/>
                        </a:rPr>
                        <a:t>Καθορισμός της ταχύτητας της μηχανής με βάση τις ρυθμίσεις της αδράνειας και απόκριση σε σταμάτημα εκτάκτου ανάγκης</a:t>
                      </a:r>
                      <a:endParaRPr lang="en-US" sz="1800" dirty="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5578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dirty="0">
                          <a:latin typeface="Times New Roman"/>
                          <a:ea typeface="Calibri"/>
                        </a:rPr>
                        <a:t>Απόδοση</a:t>
                      </a:r>
                      <a:endParaRPr lang="en-US" sz="1800" dirty="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dirty="0">
                          <a:latin typeface="Times New Roman"/>
                          <a:ea typeface="Calibri"/>
                        </a:rPr>
                        <a:t>Να είναι δυνατή η ενημέρωση της ταχύτητας του τραίνου τουλάχιστον 10 φορές/</a:t>
                      </a:r>
                      <a:r>
                        <a:rPr lang="en-US" sz="1400" dirty="0">
                          <a:latin typeface="Times New Roman"/>
                          <a:ea typeface="Calibri"/>
                        </a:rPr>
                        <a:t>sec</a:t>
                      </a:r>
                      <a:endParaRPr lang="en-US" sz="1800" dirty="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4473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>
                          <a:latin typeface="Times New Roman"/>
                          <a:ea typeface="Calibri"/>
                        </a:rPr>
                        <a:t>Κόστος κατασκευής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dirty="0">
                          <a:latin typeface="Times New Roman"/>
                          <a:ea typeface="Calibri"/>
                        </a:rPr>
                        <a:t>Γύρω στα 50€</a:t>
                      </a:r>
                      <a:endParaRPr lang="en-US" sz="1800" dirty="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123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>
                          <a:latin typeface="Times New Roman"/>
                          <a:ea typeface="Calibri"/>
                        </a:rPr>
                        <a:t>Ισχύς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dirty="0">
                          <a:latin typeface="Times New Roman"/>
                          <a:ea typeface="Calibri"/>
                        </a:rPr>
                        <a:t>10 </a:t>
                      </a:r>
                      <a:r>
                        <a:rPr lang="en-US" sz="1400" dirty="0">
                          <a:latin typeface="Times New Roman"/>
                          <a:ea typeface="Calibri"/>
                        </a:rPr>
                        <a:t>Watt </a:t>
                      </a:r>
                      <a:r>
                        <a:rPr lang="el-GR" sz="1400" dirty="0">
                          <a:latin typeface="Times New Roman"/>
                          <a:ea typeface="Calibri"/>
                        </a:rPr>
                        <a:t>(από πρίζες τοίχου)</a:t>
                      </a:r>
                      <a:endParaRPr lang="en-US" sz="1800" dirty="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7143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>
                          <a:latin typeface="Times New Roman"/>
                          <a:ea typeface="Calibri"/>
                        </a:rPr>
                        <a:t>Φυσικό μέγεθος και βάρος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dirty="0">
                          <a:latin typeface="Times New Roman"/>
                          <a:ea typeface="Calibri"/>
                        </a:rPr>
                        <a:t>Να έχει περίπου το μέγεθος ενός τυποποιημένου πληκτρολογίου και βάρος λιγότερο από 1 κιλό</a:t>
                      </a:r>
                      <a:endParaRPr lang="en-US" sz="1800" dirty="0">
                        <a:latin typeface="Times New Roman"/>
                        <a:ea typeface="Calibri"/>
                      </a:endParaRPr>
                    </a:p>
                  </a:txBody>
                  <a:tcPr marL="61558" marR="61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Συμπεράσματα</a:t>
            </a:r>
            <a:endParaRPr lang="en-US" dirty="0"/>
          </a:p>
        </p:txBody>
      </p:sp>
      <p:sp>
        <p:nvSpPr>
          <p:cNvPr id="8" name="7 - Θέση περιεχομένου"/>
          <p:cNvSpPr>
            <a:spLocks noGrp="1"/>
          </p:cNvSpPr>
          <p:nvPr>
            <p:ph idx="1"/>
          </p:nvPr>
        </p:nvSpPr>
        <p:spPr>
          <a:xfrm>
            <a:off x="685800" y="1524000"/>
            <a:ext cx="8229600" cy="4525963"/>
          </a:xfrm>
        </p:spPr>
        <p:txBody>
          <a:bodyPr>
            <a:noAutofit/>
          </a:bodyPr>
          <a:lstStyle/>
          <a:p>
            <a:r>
              <a:rPr lang="el-GR" sz="2000" dirty="0" smtClean="0"/>
              <a:t>Απαιτείται αρκετή προσπάθεια και εργαλεία αυτοματοποίησης σχεδιασμού ώστε να διαχειριστεί κανείς την πολυπλοκότητα των σημερινών ενσωματωμένων συστημάτων.</a:t>
            </a:r>
          </a:p>
          <a:p>
            <a:endParaRPr lang="en-US" sz="2000" dirty="0" smtClean="0"/>
          </a:p>
          <a:p>
            <a:r>
              <a:rPr lang="el-GR" sz="2000" dirty="0" smtClean="0"/>
              <a:t>Οι υλοποιήσεις ενσωματωμένων συστημάτων αποτελούνται συνήθως από προγραμματιζόμενα στοιχεία γενικού ή ειδικού σκοπού.</a:t>
            </a:r>
          </a:p>
          <a:p>
            <a:endParaRPr lang="el-GR" sz="2000" dirty="0" smtClean="0"/>
          </a:p>
          <a:p>
            <a:r>
              <a:rPr lang="el-GR" sz="2000" dirty="0" smtClean="0"/>
              <a:t>Τα προγραμματιζόμενα στοιχεία σε ένα ενσωματωμένο σύστημα παρέχουν την απαιτούμενη ευελιξία.</a:t>
            </a:r>
          </a:p>
          <a:p>
            <a:endParaRPr lang="el-GR" sz="2000" dirty="0" smtClean="0"/>
          </a:p>
          <a:p>
            <a:r>
              <a:rPr lang="el-GR" sz="2000" dirty="0" smtClean="0"/>
              <a:t>Ένα σημαντικό πρόβλημα  στο σχεδιασμό SoC είναι η παραγωγικότητα σχεδιασμού. Μία λύση είναι  η επαναχρησιμοποίηση στοιχείων IP και η χρήση αποδοτικών μεθοδολογιών και εργαλείων σχεδιασμού.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Τι είναι ένα Ενσωματωμένο Σύστημα;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Ένα </a:t>
            </a:r>
            <a:r>
              <a:rPr lang="el-GR" dirty="0"/>
              <a:t>ενσωματωμένο σύστημα δεν είναι τίποτα περισσότερο από μια εξειδικευμένη υπολογιστική μηχανή</a:t>
            </a:r>
            <a:r>
              <a:rPr lang="el-GR" dirty="0" smtClean="0"/>
              <a:t>.</a:t>
            </a:r>
          </a:p>
          <a:p>
            <a:endParaRPr lang="el-GR" dirty="0"/>
          </a:p>
          <a:p>
            <a:r>
              <a:rPr lang="el-GR" dirty="0"/>
              <a:t>Με τον όρο υπολογιστική </a:t>
            </a:r>
            <a:r>
              <a:rPr lang="el-GR" dirty="0" smtClean="0"/>
              <a:t>μηχανή – ή </a:t>
            </a:r>
            <a:r>
              <a:rPr lang="el-GR" dirty="0"/>
              <a:t>απλά υπολογιστής </a:t>
            </a:r>
            <a:r>
              <a:rPr lang="el-GR" dirty="0" smtClean="0"/>
              <a:t>– συνήθως </a:t>
            </a:r>
            <a:r>
              <a:rPr lang="el-GR" dirty="0"/>
              <a:t>αναφερόμαστε σε ένα σύστημα που περιλαμβάνει εισόδους, εξόδους και μια υπολογιστική μονάδα.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4000" smtClean="0"/>
              <a:t>Συστήματα Γενικού και Ειδικού Σκοπού</a:t>
            </a:r>
            <a:endParaRPr lang="en-US" sz="40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l-GR" dirty="0" smtClean="0"/>
              <a:t>Ένα ενσωματωμένο υπολογιστικό σύστημα ειδικού σκοπού, είναι μια υπολογιστική μηχανή η οποία αποτελεί συνήθως τμήμα ενός ευρύτερου συστήματος. Ο σκοπός της είναι στενά επικεντρωμένος στο να υποστηρίζει το σύστημα αυτό.</a:t>
            </a:r>
          </a:p>
          <a:p>
            <a:endParaRPr lang="el-GR" dirty="0" smtClean="0"/>
          </a:p>
          <a:p>
            <a:r>
              <a:rPr lang="el-GR" dirty="0" smtClean="0"/>
              <a:t>Ένα υπολογιστικό σύστημα γενικού σκοπού είναι ένα σύστημα/προϊόν από μόνο του και ως εκ τούτου, ο τελικός χρήστης αλληλεπιδρά άμεσα με αυτό. Χαρακτηριστικό των συστημάτων αυτών, είναι ότι έχουν σχετικά λίγες, τυποποιημένες εισόδους και εξόδους (π.χ πληκτρολόγια, ποντίκια, συνδέσεις δικτύου, οθόνες και εκτυπωτές).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4000" dirty="0"/>
              <a:t>Οι επεξεργαστές των ενσωματωμένων συστημάτων</a:t>
            </a:r>
            <a:endParaRPr lang="en-US" sz="40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l-GR" dirty="0"/>
              <a:t>Οι  ενσωματωμένοι  επεξεργαστές  χωρίζονται  σε  δυο  κύριες  </a:t>
            </a:r>
            <a:r>
              <a:rPr lang="el-GR" dirty="0" smtClean="0"/>
              <a:t>κατηγορίες: </a:t>
            </a:r>
          </a:p>
          <a:p>
            <a:pPr lvl="1"/>
            <a:r>
              <a:rPr lang="el-GR" dirty="0" smtClean="0"/>
              <a:t>Μικροεπεξεργαστές (</a:t>
            </a:r>
            <a:r>
              <a:rPr lang="el-GR" dirty="0" err="1"/>
              <a:t>μP</a:t>
            </a:r>
            <a:r>
              <a:rPr lang="el-GR" dirty="0"/>
              <a:t> </a:t>
            </a:r>
            <a:r>
              <a:rPr lang="el-GR" dirty="0" smtClean="0"/>
              <a:t>) : </a:t>
            </a:r>
            <a:r>
              <a:rPr lang="el-GR" dirty="0"/>
              <a:t>χρησιμοποιούν ξεχωριστά ολοκληρωμένα κυκλώματα για την μνήμη και ξεχωριστά για τα </a:t>
            </a:r>
            <a:r>
              <a:rPr lang="el-GR" dirty="0" smtClean="0"/>
              <a:t>περιφερειακά</a:t>
            </a:r>
          </a:p>
          <a:p>
            <a:pPr lvl="1">
              <a:buNone/>
            </a:pPr>
            <a:endParaRPr lang="el-GR" dirty="0" smtClean="0"/>
          </a:p>
          <a:p>
            <a:pPr lvl="1"/>
            <a:r>
              <a:rPr lang="el-GR" dirty="0" smtClean="0"/>
              <a:t>Μικροελεγκτές (μ</a:t>
            </a:r>
            <a:r>
              <a:rPr lang="en-US" dirty="0" smtClean="0"/>
              <a:t>C</a:t>
            </a:r>
            <a:r>
              <a:rPr lang="el-GR" dirty="0" smtClean="0"/>
              <a:t>) : </a:t>
            </a:r>
            <a:r>
              <a:rPr lang="el-GR" dirty="0"/>
              <a:t>έχουν  πολύ  περισσότερα περιφερειακά πάνω στο  </a:t>
            </a:r>
            <a:r>
              <a:rPr lang="el-GR" dirty="0" err="1"/>
              <a:t>chip</a:t>
            </a:r>
            <a:r>
              <a:rPr lang="el-GR" dirty="0"/>
              <a:t> μειώνοντας με αυτόν τον τρόπο  την κατανάλωση  ενέργειας, το μέγεθος και το κόστος του ενσωματωμένου συστήματος</a:t>
            </a:r>
            <a:endParaRPr lang="el-GR" dirty="0" smtClean="0"/>
          </a:p>
          <a:p>
            <a:pPr lvl="1">
              <a:buNone/>
            </a:pPr>
            <a:endParaRPr lang="el-G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Πλήρες ενσωματωμένο σύστημα  &amp; </a:t>
            </a:r>
            <a:r>
              <a:rPr lang="en-US" dirty="0"/>
              <a:t>System on a Chip (</a:t>
            </a:r>
            <a:r>
              <a:rPr lang="en-US" dirty="0" err="1"/>
              <a:t>SoC</a:t>
            </a:r>
            <a:r>
              <a:rPr lang="en-US" dirty="0"/>
              <a:t>)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l-GR" dirty="0"/>
              <a:t>Τα πλήρη ενσωματωμένα συστήματα είναι συστήματα τα οποία έχουν  διαμορφωθεί για λειτουργίες μεγάλου όγκου. Αυτά τα συστήματα ονομάζονται  “συστήματα σε ένα </a:t>
            </a:r>
            <a:r>
              <a:rPr lang="el-GR" dirty="0" smtClean="0"/>
              <a:t>τσιπ</a:t>
            </a:r>
            <a:r>
              <a:rPr lang="el-GR" dirty="0"/>
              <a:t>” </a:t>
            </a:r>
            <a:r>
              <a:rPr lang="el-GR" dirty="0" smtClean="0"/>
              <a:t>(SOC).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l-GR" dirty="0"/>
              <a:t>Ένα </a:t>
            </a:r>
            <a:r>
              <a:rPr lang="en-US" dirty="0" err="1"/>
              <a:t>SoC</a:t>
            </a:r>
            <a:r>
              <a:rPr lang="el-GR" dirty="0"/>
              <a:t> εμπεριέχει τόσο το απαιτούμενο για την εφαρμογή </a:t>
            </a:r>
            <a:r>
              <a:rPr lang="en-US" dirty="0"/>
              <a:t>hardware </a:t>
            </a:r>
            <a:r>
              <a:rPr lang="el-GR" dirty="0" smtClean="0"/>
              <a:t>όσο </a:t>
            </a:r>
            <a:r>
              <a:rPr lang="el-GR" dirty="0"/>
              <a:t>και το </a:t>
            </a:r>
            <a:r>
              <a:rPr lang="en-US" dirty="0"/>
              <a:t>software</a:t>
            </a:r>
            <a:r>
              <a:rPr lang="el-GR" dirty="0"/>
              <a:t> που ελέγχει τον μικροεπεξεργαστή, τα περιφερειακά και τα διάφορα </a:t>
            </a:r>
            <a:r>
              <a:rPr lang="en-US" dirty="0" smtClean="0"/>
              <a:t>interfaces.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Τυπικό </a:t>
            </a:r>
            <a:r>
              <a:rPr lang="en-US" dirty="0" smtClean="0"/>
              <a:t>System on a Chip (</a:t>
            </a:r>
            <a:r>
              <a:rPr lang="en-US" dirty="0" err="1" smtClean="0"/>
              <a:t>SoC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3 - Θέση περιεχομένου" descr="So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2900" y="1704975"/>
            <a:ext cx="7143750" cy="428625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Διαφορές </a:t>
            </a:r>
            <a:r>
              <a:rPr lang="en-US" dirty="0" smtClean="0"/>
              <a:t>SoC </a:t>
            </a:r>
            <a:r>
              <a:rPr lang="el-GR" dirty="0" smtClean="0"/>
              <a:t>και </a:t>
            </a:r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l-GR" dirty="0" smtClean="0"/>
              <a:t>Ένα </a:t>
            </a:r>
            <a:r>
              <a:rPr lang="en-US" dirty="0" smtClean="0"/>
              <a:t>SoC</a:t>
            </a:r>
            <a:r>
              <a:rPr lang="el-GR" dirty="0" smtClean="0"/>
              <a:t> είναι μόνο λίγο </a:t>
            </a:r>
            <a:r>
              <a:rPr lang="el-GR" dirty="0" err="1" smtClean="0"/>
              <a:t>μεγαλύτερ</a:t>
            </a:r>
            <a:r>
              <a:rPr lang="en-US" dirty="0" smtClean="0"/>
              <a:t>o</a:t>
            </a:r>
            <a:r>
              <a:rPr lang="el-GR" dirty="0" smtClean="0"/>
              <a:t> από μία </a:t>
            </a:r>
            <a:r>
              <a:rPr lang="en-US" dirty="0" smtClean="0"/>
              <a:t>CPU</a:t>
            </a:r>
            <a:r>
              <a:rPr lang="el-GR" dirty="0" smtClean="0"/>
              <a:t>, και όμως περιέχει πολύ περισσότερες λειτουργίες. </a:t>
            </a:r>
          </a:p>
          <a:p>
            <a:r>
              <a:rPr lang="el-GR" dirty="0" smtClean="0"/>
              <a:t>Χρησιμοποιώντας </a:t>
            </a:r>
            <a:r>
              <a:rPr lang="en-US" dirty="0" err="1" smtClean="0"/>
              <a:t>SoCs</a:t>
            </a:r>
            <a:r>
              <a:rPr lang="el-GR" dirty="0" smtClean="0"/>
              <a:t>, </a:t>
            </a:r>
            <a:r>
              <a:rPr lang="el-GR" dirty="0" err="1" smtClean="0"/>
              <a:t>μπορέι</a:t>
            </a:r>
            <a:r>
              <a:rPr lang="el-GR" dirty="0" smtClean="0"/>
              <a:t> να μπει ένας πλήρης υπολογιστής σε </a:t>
            </a:r>
            <a:r>
              <a:rPr lang="en-US" dirty="0" err="1" smtClean="0"/>
              <a:t>smartphones</a:t>
            </a:r>
            <a:r>
              <a:rPr lang="el-GR" dirty="0" smtClean="0"/>
              <a:t> και </a:t>
            </a:r>
            <a:r>
              <a:rPr lang="en-US" dirty="0" smtClean="0"/>
              <a:t>tablets</a:t>
            </a:r>
            <a:r>
              <a:rPr lang="el-GR" dirty="0" smtClean="0"/>
              <a:t> , και να εξακολουθούν να έχουν άφθονο χώρο για τις μπαταρίες.</a:t>
            </a:r>
            <a:endParaRPr lang="en-US" dirty="0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l-GR" dirty="0" smtClean="0"/>
              <a:t>Η μείωση του αριθμού των φυσικών </a:t>
            </a:r>
            <a:r>
              <a:rPr lang="en-US" dirty="0" smtClean="0"/>
              <a:t>chips</a:t>
            </a:r>
            <a:r>
              <a:rPr lang="el-GR" dirty="0" smtClean="0"/>
              <a:t>  σημαίνει ότι είναι πολύ φθηνότερο να χτίσει ένας υπολογιστής χρησιμοποιώντας ένα </a:t>
            </a:r>
            <a:r>
              <a:rPr lang="en-US" dirty="0" smtClean="0"/>
              <a:t>SoC</a:t>
            </a:r>
            <a:r>
              <a:rPr lang="el-GR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FPGA, CPLD &amp; ASIC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l-GR" dirty="0" smtClean="0"/>
              <a:t>FPGA είναι  </a:t>
            </a:r>
            <a:r>
              <a:rPr lang="el-GR" dirty="0"/>
              <a:t>ένα  ολοκληρωμένο  κύκλωμα  το  οποίο είναι  παραμετροποιήσημο  από  τον  </a:t>
            </a:r>
            <a:r>
              <a:rPr lang="el-GR" dirty="0" smtClean="0"/>
              <a:t>χρήστη.</a:t>
            </a:r>
          </a:p>
          <a:p>
            <a:pPr algn="just">
              <a:buNone/>
            </a:pPr>
            <a:endParaRPr lang="el-GR" dirty="0" smtClean="0"/>
          </a:p>
          <a:p>
            <a:pPr algn="just"/>
            <a:r>
              <a:rPr lang="el-GR" dirty="0" smtClean="0"/>
              <a:t>CPLD </a:t>
            </a:r>
            <a:r>
              <a:rPr lang="el-GR" dirty="0"/>
              <a:t>είναι ένας συνδυασμός μίας πλήρως προγραμματιζόμενης σειράς AND/OR και μιας ομάδας </a:t>
            </a:r>
            <a:r>
              <a:rPr lang="el-GR" dirty="0" smtClean="0"/>
              <a:t>μακροκυψελών</a:t>
            </a:r>
            <a:r>
              <a:rPr lang="el-GR" dirty="0"/>
              <a:t>. </a:t>
            </a:r>
            <a:endParaRPr lang="el-GR" dirty="0" smtClean="0"/>
          </a:p>
          <a:p>
            <a:pPr algn="just"/>
            <a:endParaRPr lang="el-GR" dirty="0" smtClean="0"/>
          </a:p>
          <a:p>
            <a:pPr algn="just"/>
            <a:r>
              <a:rPr lang="el-GR" dirty="0" smtClean="0"/>
              <a:t>Α</a:t>
            </a:r>
            <a:r>
              <a:rPr lang="en-US" dirty="0" smtClean="0"/>
              <a:t>SIC</a:t>
            </a:r>
            <a:r>
              <a:rPr lang="el-GR" dirty="0" smtClean="0"/>
              <a:t> είναι ένα  ολοκληρωμένο κύκλωμα που σχεδιάζεται για να ικανοποιήσει ένα συγκεκριμένο σύνολο απαιτήσεων για  χρήση  σε  ένα  εύρος  προϊόντων  που  παρέχονται  από  τους  κατασκευαστές  για  ένα  συγκεκριμένο τμήμα  της  αγοράς</a:t>
            </a:r>
            <a:endParaRPr lang="en-US" dirty="0" smtClean="0"/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Ηλιοστάσιο">
  <a:themeElements>
    <a:clrScheme name="Διαβάθμιση του γκρι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Ηλιοστάσιο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Ηλιοστάσιο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546</TotalTime>
  <Words>1507</Words>
  <Application>Microsoft Office PowerPoint</Application>
  <PresentationFormat>Προβολή στην οθόνη (4:3)</PresentationFormat>
  <Paragraphs>170</Paragraphs>
  <Slides>28</Slides>
  <Notes>2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28</vt:i4>
      </vt:variant>
    </vt:vector>
  </HeadingPairs>
  <TitlesOfParts>
    <vt:vector size="29" baseType="lpstr">
      <vt:lpstr>Ηλιοστάσιο</vt:lpstr>
      <vt:lpstr>ΕΝΣΩΜΑΤΩΜΕΝΑ ΣΥΣΤΗΜΑΤΑ</vt:lpstr>
      <vt:lpstr>Εισαγωγή</vt:lpstr>
      <vt:lpstr>Τι είναι ένα Ενσωματωμένο Σύστημα;</vt:lpstr>
      <vt:lpstr>Συστήματα Γενικού και Ειδικού Σκοπού</vt:lpstr>
      <vt:lpstr>Οι επεξεργαστές των ενσωματωμένων συστημάτων</vt:lpstr>
      <vt:lpstr>Πλήρες ενσωματωμένο σύστημα  &amp; System on a Chip (SoC)</vt:lpstr>
      <vt:lpstr>Τυπικό System on a Chip (SoC)</vt:lpstr>
      <vt:lpstr>Διαφορές SoC και CPU</vt:lpstr>
      <vt:lpstr>FPGA, CPLD &amp; ASIC</vt:lpstr>
      <vt:lpstr>Σχεδίαση Ενσωματωμένων Συστημάτων</vt:lpstr>
      <vt:lpstr>Απαιτήσεις</vt:lpstr>
      <vt:lpstr>Προκλήσεις στη σχεδίαση ενός συστήματος</vt:lpstr>
      <vt:lpstr>Μεθοδολογία σχεδίασης του ενσωματωμένου συστήματος</vt:lpstr>
      <vt:lpstr>Ολοκλήρωση του συστήματος</vt:lpstr>
      <vt:lpstr>Εργαλεία Αποσφαλμάτωσης</vt:lpstr>
      <vt:lpstr>Δοκιμή κατασκευής</vt:lpstr>
      <vt:lpstr>Η αρχιτεκτονική von Neumann  </vt:lpstr>
      <vt:lpstr>Η αρχιτεκτονική Harvard</vt:lpstr>
      <vt:lpstr>Αρχιτεκτονική RISC έναντι CISC</vt:lpstr>
      <vt:lpstr>Ο επεξεργαστής ARM</vt:lpstr>
      <vt:lpstr>Ο επεξεργαστής SHARC</vt:lpstr>
      <vt:lpstr>Η UML στην ανάπτυξη ενσωματωμένων συστημάτων</vt:lpstr>
      <vt:lpstr>Application Model</vt:lpstr>
      <vt:lpstr>Παράδειγμα Ε.Σ.</vt:lpstr>
      <vt:lpstr>Παράδειγμα Ε.Σ.</vt:lpstr>
      <vt:lpstr>Παράδειγμα Ε.Σ. (2)  </vt:lpstr>
      <vt:lpstr>Παράδειγμα Ε.Σ. (2) </vt:lpstr>
      <vt:lpstr>Συμπεράσματα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Ενσωματωμένα Συστήματα</dc:title>
  <dc:creator>Georgia</dc:creator>
  <cp:lastModifiedBy>Georgia</cp:lastModifiedBy>
  <cp:revision>56</cp:revision>
  <dcterms:created xsi:type="dcterms:W3CDTF">2015-04-27T14:46:40Z</dcterms:created>
  <dcterms:modified xsi:type="dcterms:W3CDTF">2015-06-13T11:45:54Z</dcterms:modified>
</cp:coreProperties>
</file>